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  <p:sldMasterId id="2147483677" r:id="rId8"/>
  </p:sldMasterIdLst>
  <p:notesMasterIdLst>
    <p:notesMasterId r:id="rId54"/>
  </p:notesMasterIdLst>
  <p:handoutMasterIdLst>
    <p:handoutMasterId r:id="rId55"/>
  </p:handoutMasterIdLst>
  <p:sldIdLst>
    <p:sldId id="256" r:id="rId9"/>
    <p:sldId id="260" r:id="rId10"/>
    <p:sldId id="328" r:id="rId11"/>
    <p:sldId id="329" r:id="rId12"/>
    <p:sldId id="292" r:id="rId13"/>
    <p:sldId id="293" r:id="rId14"/>
    <p:sldId id="327" r:id="rId15"/>
    <p:sldId id="289" r:id="rId16"/>
    <p:sldId id="290" r:id="rId17"/>
    <p:sldId id="291" r:id="rId18"/>
    <p:sldId id="294" r:id="rId19"/>
    <p:sldId id="295" r:id="rId20"/>
    <p:sldId id="349" r:id="rId21"/>
    <p:sldId id="350" r:id="rId22"/>
    <p:sldId id="351" r:id="rId23"/>
    <p:sldId id="353" r:id="rId24"/>
    <p:sldId id="296" r:id="rId25"/>
    <p:sldId id="299" r:id="rId26"/>
    <p:sldId id="300" r:id="rId27"/>
    <p:sldId id="301" r:id="rId28"/>
    <p:sldId id="297" r:id="rId29"/>
    <p:sldId id="298" r:id="rId30"/>
    <p:sldId id="303" r:id="rId31"/>
    <p:sldId id="302" r:id="rId32"/>
    <p:sldId id="304" r:id="rId33"/>
    <p:sldId id="306" r:id="rId34"/>
    <p:sldId id="307" r:id="rId35"/>
    <p:sldId id="305" r:id="rId36"/>
    <p:sldId id="309" r:id="rId37"/>
    <p:sldId id="308" r:id="rId38"/>
    <p:sldId id="310" r:id="rId39"/>
    <p:sldId id="312" r:id="rId40"/>
    <p:sldId id="313" r:id="rId41"/>
    <p:sldId id="314" r:id="rId42"/>
    <p:sldId id="315" r:id="rId43"/>
    <p:sldId id="316" r:id="rId44"/>
    <p:sldId id="317" r:id="rId45"/>
    <p:sldId id="319" r:id="rId46"/>
    <p:sldId id="320" r:id="rId47"/>
    <p:sldId id="321" r:id="rId48"/>
    <p:sldId id="323" r:id="rId49"/>
    <p:sldId id="322" r:id="rId50"/>
    <p:sldId id="318" r:id="rId51"/>
    <p:sldId id="324" r:id="rId52"/>
    <p:sldId id="354" r:id="rId53"/>
  </p:sldIdLst>
  <p:sldSz cx="12190413" cy="6858000"/>
  <p:notesSz cx="6858000" cy="9144000"/>
  <p:custDataLst>
    <p:tags r:id="rId56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0000"/>
    <a:srgbClr val="FF6600"/>
    <a:srgbClr val="FFFFFF"/>
    <a:srgbClr val="FFCC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 autoAdjust="0"/>
    <p:restoredTop sz="93132" autoAdjust="0"/>
  </p:normalViewPr>
  <p:slideViewPr>
    <p:cSldViewPr showGuides="1">
      <p:cViewPr varScale="1">
        <p:scale>
          <a:sx n="126" d="100"/>
          <a:sy n="126" d="100"/>
        </p:scale>
        <p:origin x="448" y="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69" d="100"/>
          <a:sy n="169" d="100"/>
        </p:scale>
        <p:origin x="540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gs" Target="tags/tag1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930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51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12190413" cy="68616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" descr="{&quot;templafy&quot;:{&quot;id&quot;:&quot;74b5c055-1c18-43bf-b624-f517cb23367a&quot;}}" title="UserProfile.Offices.Workarea_{{DocumentLanguage}}">
            <a:extLst>
              <a:ext uri="{FF2B5EF4-FFF2-40B4-BE49-F238E27FC236}">
                <a16:creationId xmlns:a16="http://schemas.microsoft.com/office/drawing/2014/main" id="{88D4F65B-7B1E-4E1A-AD30-98C826D900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1871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rgbClr val="FFFFFF"/>
                </a:solidFill>
                <a:latin typeface="+mn-lt"/>
              </a:rPr>
              <a:t>DTU Compute, Technical University of Denmark</a:t>
            </a:r>
          </a:p>
        </p:txBody>
      </p:sp>
      <p:sp>
        <p:nvSpPr>
          <p:cNvPr id="16" name="date" descr="{&quot;templafy&quot;:{&quot;id&quot;:&quot;0f5311cd-6d35-4387-a099-450202a1fbf2&quot;}}" title="Form.Date">
            <a:extLst>
              <a:ext uri="{FF2B5EF4-FFF2-40B4-BE49-F238E27FC236}">
                <a16:creationId xmlns:a16="http://schemas.microsoft.com/office/drawing/2014/main" id="{14EC1005-E0C5-4AE7-8DFC-958CB93AC366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7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7" name="text" descr="{&quot;templafy&quot;:{&quot;id&quot;:&quot;70ef3e03-2b5a-4953-a5a5-c935982dd1d7&quot;}}" title="Form.PresentationTitle">
            <a:extLst>
              <a:ext uri="{FF2B5EF4-FFF2-40B4-BE49-F238E27FC236}">
                <a16:creationId xmlns:a16="http://schemas.microsoft.com/office/drawing/2014/main" id="{1E153215-8D65-430A-AB7B-C1174877467B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12694" y="304800"/>
            <a:ext cx="1036185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812694" y="1600200"/>
            <a:ext cx="10361851" cy="4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9263146" y="6476999"/>
            <a:ext cx="1914951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425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6957778" y="6477000"/>
            <a:ext cx="2305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425"/>
              </a:spcBef>
              <a:spcAft>
                <a:spcPts val="0"/>
              </a:spcAft>
              <a:buSzPts val="1400"/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12694" y="6477000"/>
            <a:ext cx="407947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8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89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293F-57F9-9E46-8C0A-C9D5ADB09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24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F31A1-EB8C-3C4D-AD7A-F679BA846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241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411A-1796-B14F-82F8-3B5852A9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F6B-3C47-2944-B0F6-BA0E521B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12DD3-9885-6E40-B5AD-11C501F1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8086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960-A6AD-924A-BA84-9F8EC1F1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B553F-DB77-9B44-B9C1-608B3DC7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EC6D-E1AB-494F-9B16-2CEBBDA4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DF5E1-80AC-9E4C-9865-AA33C169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7F3F-3ED2-6A42-B17E-5F81EE08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9308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63B1-C6E3-1046-BDB5-CA8C1535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401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683F3-9A5A-A842-9CCB-66A2ED2A2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401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237EC-8096-7643-B725-F77CD98F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A7FF-7F14-574C-BD1C-88C180F8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5D8A6-C280-F345-9CFF-7AEDFCA3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2844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8D2D-75FF-8846-93F1-FB6E74A1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66B3-0768-1749-B1CE-5CA871DFC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68C17-E4BA-E647-AA6B-B7AB22EC7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CAB8B-C18B-3C4F-8A5E-0A831A16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51FA3-3884-204A-A9F5-4388003CD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2E7D-CAA3-8E42-BE35-A9D2C455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2962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1A6-838D-9D46-B651-F86E0F2C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40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4A107-ABC9-9048-9AA8-10D8C4E1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38227-3DE3-0849-A04C-76BF730B2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539B8F-F7D3-274C-B919-6A3F5F5A6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E7F85-369A-E84C-8881-242142BA0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31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A3922-D863-6046-889A-6F50FEE0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CDC72-AEDE-8E43-A4EF-6A7C0C26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584EC-A340-F64A-A08A-EC71614B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827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8A9E-17BC-7B49-9B21-0AFDCF64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FC6F7-242E-F14E-B3B0-3FD22E5A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C3BB0-511B-E246-817B-47D8EA03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9BD3-FB9B-3F42-A033-AFD81CED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4426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095AE5-16AE-3743-89C1-6C03AD1A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DA926-EC83-2A4C-BAD4-31FAE0FA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370F-6DC9-1D4F-B3EB-3E6D9C56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8212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3A77-2014-2F49-A307-2947BDE1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3708-5496-064F-A45C-AD054668A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3FC8E-987C-1E42-952A-7B6FFAA0A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78436-0C55-7344-A2EC-628DD201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5C5B0-8FEF-C147-ACE5-C494DABD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3BA7-A2C6-C542-918C-FA8A6367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2573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79AE-85E7-DE43-A168-B3E65C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5AF06-EAB3-BD4B-BBAF-D68688B12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5E6CB-7480-594C-B9D8-4D96A0F61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74B27-FA5E-8547-8A46-44DC36F2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A05F2-E579-B34B-81C4-72109EA2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A1D46-9E47-3B42-9792-85C61202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7542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FD24-7B1C-B344-BB63-75D060E4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EC293-19B5-524A-BE8E-523331ED2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B520-C1E9-3E4A-8BC0-E211ED198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EED95-7C16-8B41-A56F-04A4AF44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6875C-6D19-BE49-AEF8-6EF3F1DF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2855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7D43D-A436-9F48-93FB-ECB643292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A72DE-75FB-AD45-8B79-8BE5E102B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CDFF-4D95-2A46-BE8E-350D0F82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B3C1-A590-6B44-AC29-60E7FC0F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1391C-E65D-394C-9883-94B0A809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7833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75c4f138-eb6a-46f0-85f6-751040f9fc3a&quot;}}" title="UserProfile.Offices.Workarea_{{DocumentLanguage}}"/>
          <p:cNvSpPr>
            <a:spLocks noChangeArrowheads="1"/>
          </p:cNvSpPr>
          <p:nvPr/>
        </p:nvSpPr>
        <p:spPr bwMode="auto">
          <a:xfrm>
            <a:off x="262558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Compute, Technical University of Denmark</a:t>
            </a:r>
          </a:p>
        </p:txBody>
      </p:sp>
      <p:sp>
        <p:nvSpPr>
          <p:cNvPr id="7" name="text" descr="{&quot;templafy&quot;:{&quot;id&quot;:&quot;02475d6e-97eb-4aa5-b188-6687462bd3cd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2" r:id="rId4"/>
    <p:sldLayoutId id="2147483673" r:id="rId5"/>
    <p:sldLayoutId id="2147483676" r:id="rId6"/>
    <p:sldLayoutId id="2147483666" r:id="rId7"/>
    <p:sldLayoutId id="2147483667" r:id="rId8"/>
    <p:sldLayoutId id="2147483668" r:id="rId9"/>
    <p:sldLayoutId id="2147483669" r:id="rId10"/>
    <p:sldLayoutId id="214748368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7497C-F859-524D-BFE0-74CB1A64C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40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7BE72-55D4-E54A-86C2-9EC4311C3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40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9E3E-311A-8845-8511-5E1392F04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9728A-4723-7849-981F-02D6EA2941EC}" type="datetimeFigureOut">
              <a:rPr lang="da-DK" smtClean="0"/>
              <a:t>15.07.2024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18A16-C6D7-4E40-ACFB-7372B51FE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2691-E46B-BF46-8E23-BA796F8BC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3DACE-7381-734A-BFE8-8C4F6EDC383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484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5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6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creativecommons.org/licenses/by/4.0/?ref=chooser-v1" TargetMode="Externa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xefa.eu/" TargetMode="External"/><Relationship Id="rId2" Type="http://schemas.openxmlformats.org/officeDocument/2006/relationships/hyperlink" Target="https://www.compute.dtu.dk/sections/ese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D16C-2FB3-D7D7-3B20-3626784A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IEEE 802.15.4 MAC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5F77C-563C-4405-5BD7-C76F9C46E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Traditional IEEE 802.15.4-2011 MAC</a:t>
            </a:r>
          </a:p>
          <a:p>
            <a:pPr lvl="1"/>
            <a:r>
              <a:rPr lang="en-GB" dirty="0"/>
              <a:t>Based on two classes of devices (asymmetric resources)</a:t>
            </a:r>
          </a:p>
          <a:p>
            <a:pPr lvl="1"/>
            <a:r>
              <a:rPr lang="en-GB" dirty="0"/>
              <a:t>Full-Function Devices (FFD): Coordinator, frame forwarder</a:t>
            </a:r>
          </a:p>
          <a:p>
            <a:pPr lvl="1"/>
            <a:r>
              <a:rPr lang="en-GB" dirty="0"/>
              <a:t>Reduced-Function Devices (RFD): Simple, energy-preserving</a:t>
            </a:r>
          </a:p>
          <a:p>
            <a:pPr lvl="1"/>
            <a:r>
              <a:rPr lang="en-GB" dirty="0"/>
              <a:t>Supports contention-based (CSMA/CA) and contention-free (GTS) communication</a:t>
            </a:r>
          </a:p>
          <a:p>
            <a:pPr lvl="1"/>
            <a:endParaRPr lang="en-GB" dirty="0"/>
          </a:p>
          <a:p>
            <a:r>
              <a:rPr lang="en-GB" dirty="0"/>
              <a:t>IEEE 802.15.4e MAC Enhancements</a:t>
            </a:r>
          </a:p>
          <a:p>
            <a:pPr lvl="1"/>
            <a:r>
              <a:rPr lang="en-GB" dirty="0"/>
              <a:t>Enhanced MAC protocols for industrial applications</a:t>
            </a:r>
          </a:p>
          <a:p>
            <a:pPr lvl="1"/>
            <a:r>
              <a:rPr lang="en-GB" dirty="0"/>
              <a:t>DSME</a:t>
            </a:r>
            <a:r>
              <a:rPr lang="en-GB" dirty="0">
                <a:sym typeface="Wingdings" pitchFamily="2" charset="2"/>
              </a:rPr>
              <a:t> (</a:t>
            </a:r>
            <a:r>
              <a:rPr lang="en-GB" dirty="0"/>
              <a:t>Deterministic and Synchronous Multi-channel Extension)</a:t>
            </a:r>
          </a:p>
          <a:p>
            <a:pPr lvl="1"/>
            <a:r>
              <a:rPr lang="en-GB" dirty="0"/>
              <a:t>LLDN (Low Latency Deterministic Network)</a:t>
            </a:r>
          </a:p>
          <a:p>
            <a:pPr lvl="1"/>
            <a:r>
              <a:rPr lang="en-GB" dirty="0"/>
              <a:t>TSCH (Time Slotted Channel Hopping)</a:t>
            </a:r>
          </a:p>
        </p:txBody>
      </p:sp>
    </p:spTree>
    <p:extLst>
      <p:ext uri="{BB962C8B-B14F-4D97-AF65-F5344CB8AC3E}">
        <p14:creationId xmlns:p14="http://schemas.microsoft.com/office/powerpoint/2010/main" val="10968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EE16-EFAA-4850-5983-64CEBFA6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IEEE 802.15.4 TSCH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7352F-C46B-AA87-B2F0-3C8748A1F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4200" lvl="1" indent="0">
              <a:buNone/>
            </a:pPr>
            <a:endParaRPr lang="en-GB" dirty="0"/>
          </a:p>
          <a:p>
            <a:r>
              <a:rPr lang="en-GB" dirty="0"/>
              <a:t>TSCH (Time-Slotted, Channel Hopping)</a:t>
            </a:r>
          </a:p>
          <a:p>
            <a:pPr lvl="1"/>
            <a:r>
              <a:rPr lang="en-GB" dirty="0"/>
              <a:t>A MAC protocol based on the IEEE 802.15.4 PHY</a:t>
            </a:r>
          </a:p>
          <a:p>
            <a:endParaRPr lang="en-GB" dirty="0"/>
          </a:p>
          <a:p>
            <a:r>
              <a:rPr lang="en-GB" dirty="0"/>
              <a:t>TSCH supports </a:t>
            </a:r>
          </a:p>
          <a:p>
            <a:pPr lvl="1"/>
            <a:r>
              <a:rPr lang="en-GB" dirty="0"/>
              <a:t>Multi-hop networks (line, tree, mesh) topologies</a:t>
            </a:r>
          </a:p>
          <a:p>
            <a:pPr lvl="1"/>
            <a:r>
              <a:rPr lang="en-GB" dirty="0"/>
              <a:t>Radio duty cycling in all devices</a:t>
            </a:r>
          </a:p>
          <a:p>
            <a:pPr lvl="1"/>
            <a:endParaRPr lang="en-GB" dirty="0"/>
          </a:p>
          <a:p>
            <a:r>
              <a:rPr lang="en-GB" dirty="0"/>
              <a:t>TSCH provides </a:t>
            </a:r>
          </a:p>
          <a:p>
            <a:pPr lvl="1"/>
            <a:r>
              <a:rPr lang="en-GB" dirty="0"/>
              <a:t>Very high reliability (99.99%+ PDR)</a:t>
            </a:r>
          </a:p>
          <a:p>
            <a:pPr lvl="1"/>
            <a:r>
              <a:rPr lang="en-GB" dirty="0"/>
              <a:t>Interference avoidance</a:t>
            </a:r>
          </a:p>
          <a:p>
            <a:pPr lvl="1"/>
            <a:r>
              <a:rPr lang="en-GB" dirty="0"/>
              <a:t>Predictable delay/jitter/energy consumption</a:t>
            </a:r>
          </a:p>
          <a:p>
            <a:pPr lvl="1"/>
            <a:r>
              <a:rPr lang="en-GB" dirty="0"/>
              <a:t>Time synchronisation (10ms)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79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EE16-EFAA-4850-5983-64CEBFA6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7352F-C46B-AA87-B2F0-3C8748A1F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4200" lvl="1" indent="0">
              <a:buNone/>
            </a:pPr>
            <a:endParaRPr lang="en-GB" dirty="0"/>
          </a:p>
          <a:p>
            <a:r>
              <a:rPr lang="en-GB" dirty="0"/>
              <a:t>A combination of TDMA and FDMA</a:t>
            </a:r>
          </a:p>
          <a:p>
            <a:pPr marL="584200" lvl="1" indent="0">
              <a:buNone/>
            </a:pPr>
            <a:endParaRPr lang="en-GB" dirty="0"/>
          </a:p>
          <a:p>
            <a:r>
              <a:rPr lang="en-GB" dirty="0"/>
              <a:t>Time-Slotted: Synchronous schedule-based channel access</a:t>
            </a:r>
          </a:p>
          <a:p>
            <a:pPr lvl="1"/>
            <a:r>
              <a:rPr lang="en-GB" dirty="0"/>
              <a:t>Predictable channel access, possible to eliminate collisions</a:t>
            </a:r>
          </a:p>
          <a:p>
            <a:endParaRPr lang="en-GB" dirty="0"/>
          </a:p>
          <a:p>
            <a:r>
              <a:rPr lang="en-GB" dirty="0"/>
              <a:t>Channel Hopping: Use of multiple frequency channel in a rotating fashion</a:t>
            </a:r>
          </a:p>
          <a:p>
            <a:pPr lvl="1"/>
            <a:r>
              <a:rPr lang="en-GB" dirty="0"/>
              <a:t>Resilience to external interference</a:t>
            </a:r>
          </a:p>
          <a:p>
            <a:pPr marL="584200" lvl="1" indent="0">
              <a:buNone/>
            </a:pPr>
            <a:endParaRPr lang="en-GB" dirty="0"/>
          </a:p>
          <a:p>
            <a:pPr marL="584200" lvl="1" indent="0">
              <a:buNone/>
            </a:pPr>
            <a:endParaRPr lang="en-GB" dirty="0"/>
          </a:p>
          <a:p>
            <a:r>
              <a:rPr lang="en-GB" dirty="0"/>
              <a:t>TSCH traces its roots to older industrial wireless standards</a:t>
            </a:r>
          </a:p>
          <a:p>
            <a:pPr lvl="1"/>
            <a:r>
              <a:rPr lang="en-GB" dirty="0"/>
              <a:t>Time Synchronized Mesh Protocol (TSMP, 2006) by Dust Networks (proprietary)</a:t>
            </a:r>
          </a:p>
          <a:p>
            <a:pPr lvl="1"/>
            <a:r>
              <a:rPr lang="en-GB" dirty="0" err="1"/>
              <a:t>WirelessHART</a:t>
            </a:r>
            <a:r>
              <a:rPr lang="en-GB" dirty="0"/>
              <a:t> (2007) by the HART Communication Foundation</a:t>
            </a:r>
          </a:p>
          <a:p>
            <a:pPr lvl="1"/>
            <a:r>
              <a:rPr lang="en-GB" dirty="0"/>
              <a:t>ISA100.11a (2009) by the International Society of Automation (ISA)</a:t>
            </a:r>
          </a:p>
        </p:txBody>
      </p:sp>
    </p:spTree>
    <p:extLst>
      <p:ext uri="{BB962C8B-B14F-4D97-AF65-F5344CB8AC3E}">
        <p14:creationId xmlns:p14="http://schemas.microsoft.com/office/powerpoint/2010/main" val="352970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ABCB-8BD5-7F94-113B-ABED6D3F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of Synchronous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00F7-D6A5-86EF-EE6D-31B6355D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endParaRPr lang="en-GB" dirty="0"/>
          </a:p>
          <a:p>
            <a:pPr marL="127000" indent="0">
              <a:buNone/>
            </a:pPr>
            <a:endParaRPr lang="en-GB" dirty="0"/>
          </a:p>
          <a:p>
            <a:r>
              <a:rPr lang="en-GB" dirty="0"/>
              <a:t>Devices agree on a rendezvous point in time to turn on their radios to exchange data </a:t>
            </a:r>
          </a:p>
          <a:p>
            <a:endParaRPr lang="en-GB" dirty="0"/>
          </a:p>
          <a:p>
            <a:r>
              <a:rPr lang="en-GB" dirty="0"/>
              <a:t>Example</a:t>
            </a:r>
          </a:p>
          <a:p>
            <a:pPr lvl="1"/>
            <a:r>
              <a:rPr lang="en-GB" dirty="0"/>
              <a:t>Dev 1 and Dev 2 agree to exchange data in 1 minute</a:t>
            </a:r>
          </a:p>
          <a:p>
            <a:pPr lvl="1"/>
            <a:r>
              <a:rPr lang="en-GB" dirty="0"/>
              <a:t>Dev 1 puts a timer for 1 minute, goes to sleep, when timer expires it starts transmitting</a:t>
            </a:r>
          </a:p>
          <a:p>
            <a:pPr lvl="1"/>
            <a:r>
              <a:rPr lang="en-GB" dirty="0"/>
              <a:t>Dev 2 puts a timer for 1 minute, goes to sleep, when timer expires it starts listening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What will happen?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1F6B25-B0B3-4D64-84FA-EC115CC7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206" y="4995084"/>
            <a:ext cx="11570000" cy="12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5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ABCB-8BD5-7F94-113B-ABED6D3F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of Synchronous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700F7-D6A5-86EF-EE6D-31B6355D6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Devices agree on a rendezvous point in time to turn on their radios to exchange data </a:t>
            </a:r>
          </a:p>
          <a:p>
            <a:endParaRPr lang="en-GB" dirty="0"/>
          </a:p>
          <a:p>
            <a:r>
              <a:rPr lang="en-GB" dirty="0"/>
              <a:t>Example</a:t>
            </a:r>
          </a:p>
          <a:p>
            <a:pPr lvl="1"/>
            <a:r>
              <a:rPr lang="en-GB" dirty="0"/>
              <a:t>Dev 1 and Dev 2 agree to exchange data in 1 minute</a:t>
            </a:r>
          </a:p>
          <a:p>
            <a:pPr lvl="1"/>
            <a:r>
              <a:rPr lang="en-GB" dirty="0"/>
              <a:t>Dev 1 puts a timer for 1 minute, goes to sleep, when timer expires it starts transmitting</a:t>
            </a:r>
          </a:p>
          <a:p>
            <a:pPr lvl="1"/>
            <a:r>
              <a:rPr lang="en-GB" dirty="0"/>
              <a:t>Dev 2 puts a timer for 1 minute, goes to sleep, when timer expires it starts listening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Dev 1 and Dev 2 have no relative drift, it will work OK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Dev 1’s clock faster, Dev 2 will miss the transmission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Dev 2’s clock faster, Dev 1 will miss the listening window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1F6B25-B0B3-4D64-84FA-EC115CC7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206" y="4995084"/>
            <a:ext cx="11570000" cy="12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0F42-17C5-5F6B-4C5D-E8A68954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Guard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E3F86-9341-24A2-710B-7E72CE6D4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27649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 receiver puts the radio in listen mode a bit before the rendezvous point and keeps it on for a while after to account for both positive and negative drift</a:t>
            </a:r>
          </a:p>
          <a:p>
            <a:endParaRPr lang="en-GB" dirty="0"/>
          </a:p>
          <a:p>
            <a:r>
              <a:rPr lang="en-GB" dirty="0"/>
              <a:t>Trade-off</a:t>
            </a:r>
          </a:p>
          <a:p>
            <a:pPr lvl="1"/>
            <a:r>
              <a:rPr lang="en-GB" dirty="0"/>
              <a:t>Large guard time improves robustness to time sync error</a:t>
            </a:r>
          </a:p>
          <a:p>
            <a:pPr lvl="1"/>
            <a:r>
              <a:rPr lang="en-GB" dirty="0"/>
              <a:t>But it increases the idle listening (and occupies bandwidth)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25FD9-7FED-6BC8-9C10-6ADAE63FA3A7}"/>
              </a:ext>
            </a:extLst>
          </p:cNvPr>
          <p:cNvSpPr txBox="1"/>
          <p:nvPr/>
        </p:nvSpPr>
        <p:spPr>
          <a:xfrm>
            <a:off x="9755319" y="3645024"/>
            <a:ext cx="1419226" cy="121147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Blue: transmit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Green: receive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Yellow: listen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Gray: sleep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C3B37EB-BA67-3A41-9EE9-0198B0B81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93" b="12110"/>
          <a:stretch/>
        </p:blipFill>
        <p:spPr>
          <a:xfrm>
            <a:off x="610986" y="4696544"/>
            <a:ext cx="1076673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80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7B9A-7448-FBB8-7F68-80F3699A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Implicit Synchronisation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C619E-8215-8890-66AE-4C7BE177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1115160" cy="4565700"/>
          </a:xfrm>
        </p:spPr>
        <p:txBody>
          <a:bodyPr/>
          <a:lstStyle/>
          <a:p>
            <a:endParaRPr lang="en-GB" sz="1100" dirty="0"/>
          </a:p>
          <a:p>
            <a:r>
              <a:rPr lang="en-GB" dirty="0"/>
              <a:t>Relative time synchronisation without explicit synchronisation frames (overhead)</a:t>
            </a:r>
          </a:p>
          <a:p>
            <a:endParaRPr lang="en-GB" sz="1100" dirty="0"/>
          </a:p>
          <a:p>
            <a:r>
              <a:rPr lang="en-GB" dirty="0"/>
              <a:t>Rendezvous-based MAC can have implicit synchronisation using the data frames</a:t>
            </a:r>
          </a:p>
          <a:p>
            <a:pPr lvl="1"/>
            <a:r>
              <a:rPr lang="en-GB" dirty="0"/>
              <a:t>Receiver expects the transmission at T</a:t>
            </a:r>
            <a:r>
              <a:rPr lang="en-GB" baseline="-25000" dirty="0"/>
              <a:t>1</a:t>
            </a:r>
            <a:r>
              <a:rPr lang="en-GB" dirty="0"/>
              <a:t> but it happens at T</a:t>
            </a:r>
            <a:r>
              <a:rPr lang="en-GB" baseline="-25000" dirty="0"/>
              <a:t>2</a:t>
            </a:r>
          </a:p>
          <a:p>
            <a:pPr lvl="1"/>
            <a:r>
              <a:rPr lang="en-GB" dirty="0"/>
              <a:t>It can then calculate the offset as o = T</a:t>
            </a:r>
            <a:r>
              <a:rPr lang="en-GB" baseline="-25000" dirty="0"/>
              <a:t>2</a:t>
            </a:r>
            <a:r>
              <a:rPr lang="en-GB" dirty="0"/>
              <a:t>-T</a:t>
            </a:r>
            <a:r>
              <a:rPr lang="en-GB" baseline="-25000" dirty="0"/>
              <a:t>1</a:t>
            </a:r>
          </a:p>
          <a:p>
            <a:pPr lvl="1"/>
            <a:endParaRPr lang="en-GB" sz="1100" baseline="-25000" dirty="0"/>
          </a:p>
          <a:p>
            <a:r>
              <a:rPr lang="en-GB" dirty="0"/>
              <a:t>”Free” resynchronisation on each data transmission</a:t>
            </a:r>
          </a:p>
          <a:p>
            <a:pPr lvl="1"/>
            <a:r>
              <a:rPr lang="en-GB" dirty="0"/>
              <a:t>A data transmission must happen before the synchronisation error </a:t>
            </a:r>
            <a:br>
              <a:rPr lang="en-GB" dirty="0"/>
            </a:br>
            <a:r>
              <a:rPr lang="en-GB" dirty="0"/>
              <a:t>becomes larger than what the guard time can handle</a:t>
            </a:r>
          </a:p>
          <a:p>
            <a:pPr lvl="1"/>
            <a:endParaRPr lang="en-GB" sz="1100" dirty="0"/>
          </a:p>
          <a:p>
            <a:r>
              <a:rPr lang="en-GB" dirty="0"/>
              <a:t>Runtime drift compensation</a:t>
            </a:r>
          </a:p>
          <a:p>
            <a:pPr lvl="1"/>
            <a:r>
              <a:rPr lang="en-GB" dirty="0"/>
              <a:t>The drift is constant in the short term (assuming constant temperature)</a:t>
            </a:r>
          </a:p>
          <a:p>
            <a:pPr lvl="1"/>
            <a:r>
              <a:rPr lang="en-GB" dirty="0"/>
              <a:t>The receiver can learn the drift by diving the offset to the time passed since last synchronisation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F38C73-CE64-7F45-7C07-0147A4F7B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726" b="13301"/>
          <a:stretch/>
        </p:blipFill>
        <p:spPr>
          <a:xfrm>
            <a:off x="694606" y="5229200"/>
            <a:ext cx="11349414" cy="129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03DA7-A2B0-69DF-8800-7B4BCDA76BDD}"/>
              </a:ext>
            </a:extLst>
          </p:cNvPr>
          <p:cNvSpPr txBox="1"/>
          <p:nvPr/>
        </p:nvSpPr>
        <p:spPr>
          <a:xfrm>
            <a:off x="9871897" y="3140968"/>
            <a:ext cx="1419226" cy="121147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Blue: transmit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Green: receive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Yellow: listen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Gray: sleep</a:t>
            </a:r>
          </a:p>
        </p:txBody>
      </p:sp>
    </p:spTree>
    <p:extLst>
      <p:ext uri="{BB962C8B-B14F-4D97-AF65-F5344CB8AC3E}">
        <p14:creationId xmlns:p14="http://schemas.microsoft.com/office/powerpoint/2010/main" val="238142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BF50-202A-C110-2CB8-B3CA158D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Timeslots and Time Synchronisation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9CFCF-AC8B-76BD-A864-54F2D4EFD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3773016"/>
          </a:xfrm>
        </p:spPr>
        <p:txBody>
          <a:bodyPr/>
          <a:lstStyle/>
          <a:p>
            <a:endParaRPr lang="en-GB" sz="1000" dirty="0"/>
          </a:p>
          <a:p>
            <a:r>
              <a:rPr lang="en-GB" dirty="0"/>
              <a:t>Network-wide Time Synchronisation</a:t>
            </a:r>
          </a:p>
          <a:p>
            <a:pPr lvl="1"/>
            <a:r>
              <a:rPr lang="en-GB" dirty="0"/>
              <a:t>All devices in a TSCH network are time synchronised with each other</a:t>
            </a:r>
          </a:p>
          <a:p>
            <a:pPr lvl="1"/>
            <a:r>
              <a:rPr lang="en-GB" dirty="0"/>
              <a:t>Relative time synchronisation based on the implicit synchronisation technique</a:t>
            </a:r>
          </a:p>
          <a:p>
            <a:endParaRPr lang="en-GB" sz="1000" dirty="0"/>
          </a:p>
          <a:p>
            <a:r>
              <a:rPr lang="en-GB" dirty="0"/>
              <a:t>Time is split into timeslots</a:t>
            </a:r>
          </a:p>
          <a:p>
            <a:pPr lvl="1"/>
            <a:r>
              <a:rPr lang="en-GB" dirty="0"/>
              <a:t>Each slot is long enough to support:</a:t>
            </a:r>
          </a:p>
          <a:p>
            <a:pPr lvl="2"/>
            <a:r>
              <a:rPr lang="en-GB" dirty="0"/>
              <a:t>Transmission of a frame of maximum size (~4 </a:t>
            </a:r>
            <a:r>
              <a:rPr lang="en-GB" dirty="0" err="1"/>
              <a:t>ms</a:t>
            </a:r>
            <a:r>
              <a:rPr lang="en-GB" dirty="0"/>
              <a:t>) </a:t>
            </a:r>
          </a:p>
          <a:p>
            <a:pPr lvl="2"/>
            <a:r>
              <a:rPr lang="en-GB" dirty="0"/>
              <a:t>An acknowledgement (~0.35 </a:t>
            </a:r>
            <a:r>
              <a:rPr lang="en-GB" dirty="0" err="1"/>
              <a:t>ms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The guard time (~2 </a:t>
            </a:r>
            <a:r>
              <a:rPr lang="en-GB" dirty="0" err="1"/>
              <a:t>ms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Time required to switch from TX to RX mode, encryption/decryption</a:t>
            </a:r>
          </a:p>
          <a:p>
            <a:pPr lvl="1"/>
            <a:r>
              <a:rPr lang="en-GB" dirty="0"/>
              <a:t>The duration of the timeslot is not imposed by the standard</a:t>
            </a:r>
          </a:p>
          <a:p>
            <a:pPr lvl="2"/>
            <a:r>
              <a:rPr lang="en-GB" dirty="0"/>
              <a:t>Typical timeslot size is 10 </a:t>
            </a:r>
            <a:r>
              <a:rPr lang="en-GB" dirty="0" err="1"/>
              <a:t>ms</a:t>
            </a:r>
            <a:endParaRPr lang="en-GB" dirty="0"/>
          </a:p>
          <a:p>
            <a:pPr lvl="2"/>
            <a:r>
              <a:rPr lang="en-GB" dirty="0"/>
              <a:t>Some older radios are slow at switching from TX to RX mode and need 15ms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1B31A6-89FE-B9BC-3C49-C9D4BA293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94" y="5301208"/>
            <a:ext cx="9737935" cy="12873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692101-85FE-A72B-164D-576221434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3598" y="2396480"/>
            <a:ext cx="1672284" cy="1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7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19E5-5828-4CB0-87E6-C19F795B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Timeslot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1611A-A14D-5CE6-CA93-782B5618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755120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 timeslot defines a transmission opportunity</a:t>
            </a:r>
          </a:p>
          <a:p>
            <a:pPr lvl="1"/>
            <a:r>
              <a:rPr lang="en-GB" dirty="0"/>
              <a:t>An actual frame transmission may not </a:t>
            </a:r>
            <a:br>
              <a:rPr lang="en-GB" dirty="0"/>
            </a:br>
            <a:r>
              <a:rPr lang="en-GB" dirty="0"/>
              <a:t>happen if there is nothing to transmit!</a:t>
            </a:r>
          </a:p>
          <a:p>
            <a:endParaRPr lang="en-GB" dirty="0"/>
          </a:p>
          <a:p>
            <a:r>
              <a:rPr lang="en-GB" dirty="0"/>
              <a:t>The sender initiates the frame transmission </a:t>
            </a:r>
            <a:br>
              <a:rPr lang="en-GB" dirty="0"/>
            </a:br>
            <a:r>
              <a:rPr lang="en-GB" dirty="0"/>
              <a:t>at </a:t>
            </a:r>
            <a:r>
              <a:rPr lang="en-GB" i="1" dirty="0" err="1"/>
              <a:t>TxOffset</a:t>
            </a:r>
            <a:r>
              <a:rPr lang="en-GB" dirty="0"/>
              <a:t> after the beginning of the timeslot</a:t>
            </a:r>
          </a:p>
          <a:p>
            <a:endParaRPr lang="en-GB" dirty="0"/>
          </a:p>
          <a:p>
            <a:r>
              <a:rPr lang="en-GB" dirty="0"/>
              <a:t>The receiver listens to the channel for the time defined by the </a:t>
            </a:r>
            <a:r>
              <a:rPr lang="en-GB" i="1" dirty="0"/>
              <a:t>Guard Time (G)</a:t>
            </a:r>
            <a:endParaRPr lang="en-GB" dirty="0"/>
          </a:p>
          <a:p>
            <a:pPr lvl="1"/>
            <a:r>
              <a:rPr lang="en-GB" dirty="0"/>
              <a:t>The guard time is equally spaced around the expected transmission time to account for both positive and negative drift</a:t>
            </a:r>
          </a:p>
          <a:p>
            <a:pPr lvl="1"/>
            <a:r>
              <a:rPr lang="en-GB" dirty="0"/>
              <a:t>If a preamble is captured within the guard time, the receiver stays on to capture the full frame</a:t>
            </a:r>
          </a:p>
          <a:p>
            <a:pPr lvl="1"/>
            <a:r>
              <a:rPr lang="en-GB" dirty="0"/>
              <a:t>Otherwise, the receiver goes to sleep</a:t>
            </a:r>
          </a:p>
          <a:p>
            <a:pPr lvl="1"/>
            <a:endParaRPr lang="en-GB" dirty="0"/>
          </a:p>
          <a:p>
            <a:r>
              <a:rPr lang="en-GB" dirty="0"/>
              <a:t>After a frame transmission, sender and receiver swap the modes of their radios for the ACK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A38D34-159E-55D3-72F3-3889B46E71FD}"/>
              </a:ext>
            </a:extLst>
          </p:cNvPr>
          <p:cNvGrpSpPr/>
          <p:nvPr/>
        </p:nvGrpSpPr>
        <p:grpSpPr>
          <a:xfrm>
            <a:off x="6593427" y="1772816"/>
            <a:ext cx="4686355" cy="1808914"/>
            <a:chOff x="6593427" y="1772816"/>
            <a:chExt cx="4686355" cy="180891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A5EEBF9-002B-D834-EA02-776C8AEE516F}"/>
                </a:ext>
              </a:extLst>
            </p:cNvPr>
            <p:cNvGrpSpPr/>
            <p:nvPr/>
          </p:nvGrpSpPr>
          <p:grpSpPr>
            <a:xfrm>
              <a:off x="6815286" y="1772816"/>
              <a:ext cx="4464496" cy="1808914"/>
              <a:chOff x="6815286" y="1504780"/>
              <a:chExt cx="4464496" cy="180891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BB6E7B84-69B0-552C-E13E-1DE37771B00D}"/>
                  </a:ext>
                </a:extLst>
              </p:cNvPr>
              <p:cNvCxnSpPr/>
              <p:nvPr/>
            </p:nvCxnSpPr>
            <p:spPr bwMode="auto">
              <a:xfrm>
                <a:off x="6815286" y="1988840"/>
                <a:ext cx="44644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6B6B7BB-CED6-EBA1-2518-F135670742C3}"/>
                  </a:ext>
                </a:extLst>
              </p:cNvPr>
              <p:cNvCxnSpPr/>
              <p:nvPr/>
            </p:nvCxnSpPr>
            <p:spPr bwMode="auto">
              <a:xfrm>
                <a:off x="6815286" y="2924944"/>
                <a:ext cx="44644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B1FB7E-02AD-925F-B37D-3214CC24A3A1}"/>
                  </a:ext>
                </a:extLst>
              </p:cNvPr>
              <p:cNvSpPr/>
              <p:nvPr/>
            </p:nvSpPr>
            <p:spPr bwMode="auto">
              <a:xfrm>
                <a:off x="7679382" y="1600200"/>
                <a:ext cx="1368152" cy="3886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Tx Data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0C1EB4-9B46-76CF-4256-2AB4ED5F932E}"/>
                  </a:ext>
                </a:extLst>
              </p:cNvPr>
              <p:cNvSpPr/>
              <p:nvPr/>
            </p:nvSpPr>
            <p:spPr bwMode="auto">
              <a:xfrm>
                <a:off x="9983638" y="2536304"/>
                <a:ext cx="864096" cy="3886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Tx ACK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83457F-EA24-5D32-4F5D-D8DE838343ED}"/>
                  </a:ext>
                </a:extLst>
              </p:cNvPr>
              <p:cNvSpPr/>
              <p:nvPr/>
            </p:nvSpPr>
            <p:spPr bwMode="auto">
              <a:xfrm>
                <a:off x="9983638" y="1597113"/>
                <a:ext cx="864096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x ACK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21C10B-766E-1E58-9C94-DBE7C301989C}"/>
                  </a:ext>
                </a:extLst>
              </p:cNvPr>
              <p:cNvSpPr/>
              <p:nvPr/>
            </p:nvSpPr>
            <p:spPr bwMode="auto">
              <a:xfrm>
                <a:off x="7895406" y="2536304"/>
                <a:ext cx="1152128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x Data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755E9CD-9A85-C41C-57FC-3A5DA71BD370}"/>
                  </a:ext>
                </a:extLst>
              </p:cNvPr>
              <p:cNvSpPr/>
              <p:nvPr/>
            </p:nvSpPr>
            <p:spPr bwMode="auto">
              <a:xfrm>
                <a:off x="7535366" y="2536304"/>
                <a:ext cx="360040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G</a:t>
                </a:r>
                <a:endParaRPr kumimoji="0" lang="en-DK" sz="1400" b="0" i="0" u="none" strike="noStrike" cap="none" normalizeH="0" baseline="0" dirty="0">
                  <a:ln>
                    <a:noFill/>
                  </a:ln>
                  <a:effectLst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0DF05C-BEC2-080D-1A86-89322AFCC2A4}"/>
                  </a:ext>
                </a:extLst>
              </p:cNvPr>
              <p:cNvSpPr/>
              <p:nvPr/>
            </p:nvSpPr>
            <p:spPr bwMode="auto">
              <a:xfrm>
                <a:off x="9767614" y="1597113"/>
                <a:ext cx="216024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G</a:t>
                </a:r>
                <a:endParaRPr kumimoji="0" lang="en-DK" sz="1400" b="0" i="0" u="none" strike="noStrike" cap="none" normalizeH="0" baseline="0" dirty="0">
                  <a:ln>
                    <a:noFill/>
                  </a:ln>
                  <a:effectLst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91E96BE-0C0D-8BD0-94CF-A72EFF00B6FB}"/>
                  </a:ext>
                </a:extLst>
              </p:cNvPr>
              <p:cNvCxnSpPr/>
              <p:nvPr/>
            </p:nvCxnSpPr>
            <p:spPr bwMode="auto">
              <a:xfrm>
                <a:off x="6887294" y="1916832"/>
                <a:ext cx="79208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551BDC-8624-4491-A945-D74244D7ABF4}"/>
                  </a:ext>
                </a:extLst>
              </p:cNvPr>
              <p:cNvSpPr txBox="1"/>
              <p:nvPr/>
            </p:nvSpPr>
            <p:spPr>
              <a:xfrm>
                <a:off x="6959302" y="1696163"/>
                <a:ext cx="6492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DK" sz="1200" dirty="0">
                    <a:ea typeface="Verdana" panose="020B0604030504040204" pitchFamily="34" charset="0"/>
                    <a:cs typeface="Verdana" panose="020B0604030504040204" pitchFamily="34" charset="0"/>
                  </a:rPr>
                  <a:t>TxOffset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1A7278-E033-8655-4640-D8565F340288}"/>
                  </a:ext>
                </a:extLst>
              </p:cNvPr>
              <p:cNvCxnSpPr/>
              <p:nvPr/>
            </p:nvCxnSpPr>
            <p:spPr bwMode="auto">
              <a:xfrm>
                <a:off x="6887294" y="1504780"/>
                <a:ext cx="0" cy="17081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A210F4-6834-CC7B-5F15-A07D3ED0F32F}"/>
                  </a:ext>
                </a:extLst>
              </p:cNvPr>
              <p:cNvCxnSpPr/>
              <p:nvPr/>
            </p:nvCxnSpPr>
            <p:spPr bwMode="auto">
              <a:xfrm>
                <a:off x="11063758" y="1504780"/>
                <a:ext cx="0" cy="17081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883AB91-6F7D-5E19-6FE4-8229A17B6CC0}"/>
                  </a:ext>
                </a:extLst>
              </p:cNvPr>
              <p:cNvCxnSpPr/>
              <p:nvPr/>
            </p:nvCxnSpPr>
            <p:spPr bwMode="auto">
              <a:xfrm>
                <a:off x="6887294" y="3068960"/>
                <a:ext cx="417646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AD7F6E-85D4-F1D3-0794-299F7705A169}"/>
                  </a:ext>
                </a:extLst>
              </p:cNvPr>
              <p:cNvSpPr txBox="1"/>
              <p:nvPr/>
            </p:nvSpPr>
            <p:spPr>
              <a:xfrm>
                <a:off x="8429576" y="3129028"/>
                <a:ext cx="123591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DK" sz="1200" dirty="0">
                    <a:ea typeface="Verdana" panose="020B0604030504040204" pitchFamily="34" charset="0"/>
                    <a:cs typeface="Verdana" panose="020B0604030504040204" pitchFamily="34" charset="0"/>
                  </a:rPr>
                  <a:t>Timeslot Length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0D95D1-59E9-F918-6CF5-194B90DDDFC8}"/>
                </a:ext>
              </a:extLst>
            </p:cNvPr>
            <p:cNvSpPr txBox="1"/>
            <p:nvPr/>
          </p:nvSpPr>
          <p:spPr>
            <a:xfrm>
              <a:off x="6593427" y="2069123"/>
              <a:ext cx="18594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200" dirty="0">
                  <a:ea typeface="Verdana" panose="020B0604030504040204" pitchFamily="34" charset="0"/>
                  <a:cs typeface="Verdana" panose="020B0604030504040204" pitchFamily="34" charset="0"/>
                </a:rPr>
                <a:t>Tx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321F3A6-655B-259D-7277-A3D4BA7153A4}"/>
              </a:ext>
            </a:extLst>
          </p:cNvPr>
          <p:cNvSpPr txBox="1"/>
          <p:nvPr/>
        </p:nvSpPr>
        <p:spPr>
          <a:xfrm>
            <a:off x="6614800" y="2998660"/>
            <a:ext cx="19877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DK" sz="1200" dirty="0">
                <a:ea typeface="Verdana" panose="020B0604030504040204" pitchFamily="34" charset="0"/>
                <a:cs typeface="Verdana" panose="020B0604030504040204" pitchFamily="34" charset="0"/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7448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5BCB-217C-95FB-8CED-F3542E2D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Guard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6628D-D9D3-289E-C7B4-54EEC675C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guard time allows for a certain degree of synchronisation error</a:t>
            </a:r>
          </a:p>
          <a:p>
            <a:pPr lvl="1"/>
            <a:r>
              <a:rPr lang="en-GB" dirty="0"/>
              <a:t>Periodic synchronisation is required</a:t>
            </a:r>
          </a:p>
          <a:p>
            <a:pPr lvl="2"/>
            <a:endParaRPr lang="en-GB" sz="1100" dirty="0"/>
          </a:p>
          <a:p>
            <a:r>
              <a:rPr lang="en-GB" dirty="0"/>
              <a:t>Longer Guard Time</a:t>
            </a:r>
          </a:p>
          <a:p>
            <a:pPr lvl="1"/>
            <a:r>
              <a:rPr lang="en-GB" dirty="0"/>
              <a:t>More robust to synchronisation errors</a:t>
            </a:r>
          </a:p>
          <a:p>
            <a:pPr lvl="1"/>
            <a:r>
              <a:rPr lang="en-GB" dirty="0"/>
              <a:t>Less frequent synchronisation required</a:t>
            </a:r>
          </a:p>
          <a:p>
            <a:pPr lvl="1"/>
            <a:r>
              <a:rPr lang="en-GB" dirty="0"/>
              <a:t>More idle listening, more energy consumption</a:t>
            </a:r>
          </a:p>
          <a:p>
            <a:pPr lvl="1"/>
            <a:r>
              <a:rPr lang="en-GB" dirty="0"/>
              <a:t>Occupy the channel, bigger slots</a:t>
            </a:r>
          </a:p>
          <a:p>
            <a:pPr lvl="1"/>
            <a:r>
              <a:rPr lang="en-GB" dirty="0"/>
              <a:t>Fewer slots per second, less data</a:t>
            </a:r>
          </a:p>
          <a:p>
            <a:pPr lvl="1"/>
            <a:endParaRPr lang="en-GB" sz="1100" dirty="0"/>
          </a:p>
          <a:p>
            <a:r>
              <a:rPr lang="en-GB" dirty="0"/>
              <a:t>Ideally as short as possible, but long enough to maintain robust synchronisation</a:t>
            </a:r>
          </a:p>
          <a:p>
            <a:endParaRPr lang="en-GB" sz="1100" dirty="0"/>
          </a:p>
          <a:p>
            <a:r>
              <a:rPr lang="en-GB" dirty="0"/>
              <a:t>Example</a:t>
            </a:r>
          </a:p>
          <a:p>
            <a:pPr lvl="1"/>
            <a:r>
              <a:rPr lang="en-GB" dirty="0"/>
              <a:t>10 ppm drift, 2.2ms guard → sync. every ~100 seconds</a:t>
            </a:r>
          </a:p>
          <a:p>
            <a:pPr lvl="1"/>
            <a:r>
              <a:rPr lang="en-GB" dirty="0"/>
              <a:t>10 ppm drift, 0.2ms guard → sync. every ~2 seconds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E53E4-6182-4BB3-477D-44E6DEE7F681}"/>
              </a:ext>
            </a:extLst>
          </p:cNvPr>
          <p:cNvSpPr txBox="1"/>
          <p:nvPr/>
        </p:nvSpPr>
        <p:spPr>
          <a:xfrm>
            <a:off x="190550" y="6318300"/>
            <a:ext cx="39748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dirty="0">
                <a:latin typeface="+mn-lt"/>
              </a:rPr>
              <a:t>Time Sync in TSCH: https://</a:t>
            </a:r>
            <a:r>
              <a:rPr lang="en-GB" sz="1200" dirty="0" err="1">
                <a:latin typeface="+mn-lt"/>
              </a:rPr>
              <a:t>doi.org</a:t>
            </a:r>
            <a:r>
              <a:rPr lang="en-GB" sz="1200" dirty="0">
                <a:latin typeface="+mn-lt"/>
              </a:rPr>
              <a:t>/10.1109/LCN.2016.042</a:t>
            </a:r>
          </a:p>
        </p:txBody>
      </p:sp>
    </p:spTree>
    <p:extLst>
      <p:ext uri="{BB962C8B-B14F-4D97-AF65-F5344CB8AC3E}">
        <p14:creationId xmlns:p14="http://schemas.microsoft.com/office/powerpoint/2010/main" val="344858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58" y="1988840"/>
            <a:ext cx="10957915" cy="2706458"/>
          </a:xfrm>
        </p:spPr>
        <p:txBody>
          <a:bodyPr/>
          <a:lstStyle/>
          <a:p>
            <a:r>
              <a:rPr lang="en-GB" sz="6600" dirty="0"/>
              <a:t>Industrial Wireless Networks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072" y="1116107"/>
            <a:ext cx="10840028" cy="800725"/>
          </a:xfrm>
        </p:spPr>
        <p:txBody>
          <a:bodyPr/>
          <a:lstStyle/>
          <a:p>
            <a:r>
              <a:rPr lang="en-GB" sz="2800" dirty="0"/>
              <a:t>Services and Innovation for Industry 4.0 (SII40)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75EBC96-45A5-0246-8BD9-53333AE4BC1B}"/>
              </a:ext>
            </a:extLst>
          </p:cNvPr>
          <p:cNvSpPr txBox="1">
            <a:spLocks/>
          </p:cNvSpPr>
          <p:nvPr/>
        </p:nvSpPr>
        <p:spPr bwMode="auto">
          <a:xfrm>
            <a:off x="247072" y="4717999"/>
            <a:ext cx="10840028" cy="166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sz="2400" b="1" kern="0" dirty="0" err="1"/>
              <a:t>X</a:t>
            </a:r>
            <a:r>
              <a:rPr lang="en-GB" sz="2200" b="1" kern="0" dirty="0" err="1"/>
              <a:t>enofon</a:t>
            </a:r>
            <a:r>
              <a:rPr lang="en-GB" sz="2200" b="1" kern="0" dirty="0"/>
              <a:t> (</a:t>
            </a:r>
            <a:r>
              <a:rPr lang="en-GB" sz="2200" b="1" kern="0" dirty="0" err="1"/>
              <a:t>Fontas</a:t>
            </a:r>
            <a:r>
              <a:rPr lang="en-GB" sz="2200" b="1" kern="0" dirty="0"/>
              <a:t>) </a:t>
            </a:r>
            <a:r>
              <a:rPr lang="en-GB" sz="2200" b="1" kern="0" dirty="0" err="1"/>
              <a:t>Fafoutis</a:t>
            </a:r>
            <a:br>
              <a:rPr lang="en-GB" sz="2200" kern="0" dirty="0"/>
            </a:br>
            <a:r>
              <a:rPr lang="en-GB" sz="2200" kern="0" dirty="0"/>
              <a:t>Associate Professor</a:t>
            </a:r>
            <a:br>
              <a:rPr lang="en-GB" sz="2200" kern="0" dirty="0"/>
            </a:br>
            <a:r>
              <a:rPr lang="en-GB" sz="2200" kern="0" dirty="0" err="1"/>
              <a:t>xefa@dtu.dk</a:t>
            </a:r>
            <a:endParaRPr lang="en-GB" sz="2200" kern="0" dirty="0"/>
          </a:p>
          <a:p>
            <a:r>
              <a:rPr lang="en-GB" sz="2200" kern="0" dirty="0" err="1"/>
              <a:t>www.compute.dtu.dk</a:t>
            </a:r>
            <a:r>
              <a:rPr lang="en-GB" sz="2200" kern="0" dirty="0"/>
              <a:t>/~</a:t>
            </a:r>
            <a:r>
              <a:rPr lang="en-GB" sz="2200" kern="0" dirty="0" err="1"/>
              <a:t>xefa</a:t>
            </a:r>
            <a:endParaRPr lang="en-GB" sz="2200" kern="0" dirty="0"/>
          </a:p>
        </p:txBody>
      </p:sp>
      <p:sp>
        <p:nvSpPr>
          <p:cNvPr id="14" name="AutoShape 8">
            <a:hlinkClick r:id="rId5"/>
            <a:extLst>
              <a:ext uri="{FF2B5EF4-FFF2-40B4-BE49-F238E27FC236}">
                <a16:creationId xmlns:a16="http://schemas.microsoft.com/office/drawing/2014/main" id="{C2400F02-8460-E98C-8C0F-9C746920FF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5700" y="-122238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sp>
        <p:nvSpPr>
          <p:cNvPr id="15" name="AutoShape 9">
            <a:extLst>
              <a:ext uri="{FF2B5EF4-FFF2-40B4-BE49-F238E27FC236}">
                <a16:creationId xmlns:a16="http://schemas.microsoft.com/office/drawing/2014/main" id="{CF5B2B89-00EF-29F5-90F3-20773F74D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74950" y="-122238"/>
            <a:ext cx="25400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BC149-D122-9833-25E8-74890095612B}"/>
              </a:ext>
            </a:extLst>
          </p:cNvPr>
          <p:cNvSpPr txBox="1"/>
          <p:nvPr/>
        </p:nvSpPr>
        <p:spPr>
          <a:xfrm>
            <a:off x="8615486" y="6309320"/>
            <a:ext cx="3456384" cy="789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432"/>
              </a:spcBef>
            </a:pPr>
            <a:r>
              <a:rPr kumimoji="0" lang="en-DK" altLang="en-DK" sz="1200" b="0" i="0" u="none" strike="noStrike" cap="none" normalizeH="0" baseline="0" dirty="0">
                <a:ln>
                  <a:noFill/>
                </a:ln>
                <a:effectLst/>
                <a:ea typeface="Verdana" panose="020B0604030504040204" pitchFamily="34" charset="0"/>
                <a:cs typeface="Verdana" panose="020B0604030504040204" pitchFamily="34" charset="0"/>
              </a:rPr>
              <a:t>20/7/2024 </a:t>
            </a:r>
          </a:p>
          <a:p>
            <a:pPr algn="r">
              <a:spcBef>
                <a:spcPts val="432"/>
              </a:spcBef>
            </a:pPr>
            <a:r>
              <a:rPr kumimoji="0" lang="en-DK" altLang="en-DK" sz="1200" b="0" i="0" u="none" strike="noStrike" cap="none" normalizeH="0" baseline="0" dirty="0">
                <a:ln>
                  <a:noFill/>
                </a:ln>
                <a:effectLst/>
                <a:ea typeface="Verdana" panose="020B0604030504040204" pitchFamily="34" charset="0"/>
                <a:cs typeface="Verdana" panose="020B0604030504040204" pitchFamily="34" charset="0"/>
              </a:rPr>
              <a:t>This lecture is licensed under </a:t>
            </a:r>
            <a:r>
              <a:rPr kumimoji="0" lang="en-DK" altLang="en-DK" sz="1200" b="0" i="0" u="none" strike="noStrike" cap="none" normalizeH="0" baseline="0" dirty="0">
                <a:ln>
                  <a:noFill/>
                </a:ln>
                <a:effectLst/>
                <a:ea typeface="Verdana" panose="020B0604030504040204" pitchFamily="34" charset="0"/>
                <a:cs typeface="Verdan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</a:t>
            </a:r>
            <a:r>
              <a:rPr kumimoji="0" lang="en-DK" altLang="en-DK" sz="1200" b="0" i="0" u="none" strike="noStrike" cap="none" normalizeH="0" baseline="0" dirty="0">
                <a:ln>
                  <a:noFill/>
                </a:ln>
                <a:effectLst/>
                <a:ea typeface="Verdana" panose="020B0604030504040204" pitchFamily="34" charset="0"/>
                <a:cs typeface="Verdan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</a:t>
            </a:r>
            <a:br>
              <a:rPr kumimoji="0" lang="en-DK" altLang="en-DK" sz="100" b="0" i="0" u="none" strike="noStrike" cap="none" normalizeH="0" baseline="0" dirty="0">
                <a:ln>
                  <a:noFill/>
                </a:ln>
                <a:effectLst/>
                <a:ea typeface="Verdana" panose="020B0604030504040204" pitchFamily="34" charset="0"/>
                <a:cs typeface="Verdana" panose="020B0604030504040204" pitchFamily="34" charset="0"/>
              </a:rPr>
            </a:br>
            <a:endParaRPr kumimoji="0" lang="en-DK" altLang="en-D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109B-1674-9B7A-5346-A31DB893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Frame-Based and ACK-Based Synchronisation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DD08F-4EED-CE64-FFA8-F1356B33E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TSCH uses implicit synchronisation with a </a:t>
            </a:r>
            <a:br>
              <a:rPr lang="en-GB" dirty="0"/>
            </a:br>
            <a:r>
              <a:rPr lang="en-GB" dirty="0"/>
              <a:t>neighbour on each frame transmissions</a:t>
            </a:r>
          </a:p>
          <a:p>
            <a:endParaRPr lang="en-GB" dirty="0"/>
          </a:p>
          <a:p>
            <a:r>
              <a:rPr lang="en-GB" dirty="0"/>
              <a:t>The receiver calculates the difference between </a:t>
            </a:r>
            <a:br>
              <a:rPr lang="en-GB" dirty="0"/>
            </a:br>
            <a:r>
              <a:rPr lang="en-GB" dirty="0"/>
              <a:t>the expected and actual time of frame arrival</a:t>
            </a:r>
          </a:p>
          <a:p>
            <a:endParaRPr lang="en-GB" dirty="0"/>
          </a:p>
          <a:p>
            <a:r>
              <a:rPr lang="en-GB" dirty="0"/>
              <a:t>In frame-based synchronisation, the receiver </a:t>
            </a:r>
            <a:br>
              <a:rPr lang="en-GB" dirty="0"/>
            </a:br>
            <a:r>
              <a:rPr lang="en-GB" dirty="0"/>
              <a:t>uses this offset to synchronise to the clock of the sender</a:t>
            </a:r>
          </a:p>
          <a:p>
            <a:endParaRPr lang="en-GB" dirty="0"/>
          </a:p>
          <a:p>
            <a:r>
              <a:rPr lang="en-GB" dirty="0"/>
              <a:t>In ACK-based synchronisation, the receiver adds this offset in the acknowledgement frame and the sender uses it to synchronise to the clock of the receiver</a:t>
            </a:r>
          </a:p>
          <a:p>
            <a:endParaRPr lang="en-GB" dirty="0"/>
          </a:p>
          <a:p>
            <a:r>
              <a:rPr lang="en-GB" dirty="0"/>
              <a:t>In the absence of data, devices need to exchange an empty </a:t>
            </a:r>
            <a:r>
              <a:rPr lang="en-GB" i="1" dirty="0"/>
              <a:t>Keep-Alive </a:t>
            </a:r>
            <a:r>
              <a:rPr lang="en-GB" dirty="0"/>
              <a:t>frame to re-synchronise</a:t>
            </a:r>
          </a:p>
          <a:p>
            <a:pPr lvl="1"/>
            <a:r>
              <a:rPr lang="en-GB" dirty="0"/>
              <a:t>Significant overhead in applications that transmit very infrequently, e.g. smart metering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717F2-BE56-D038-52FE-21B3D06D3EB2}"/>
              </a:ext>
            </a:extLst>
          </p:cNvPr>
          <p:cNvGrpSpPr/>
          <p:nvPr/>
        </p:nvGrpSpPr>
        <p:grpSpPr>
          <a:xfrm>
            <a:off x="6593427" y="1772816"/>
            <a:ext cx="4686355" cy="1808914"/>
            <a:chOff x="6593427" y="1772816"/>
            <a:chExt cx="4686355" cy="18089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8EA8E2-C444-6C5F-A64F-9B0B2984F8BA}"/>
                </a:ext>
              </a:extLst>
            </p:cNvPr>
            <p:cNvGrpSpPr/>
            <p:nvPr/>
          </p:nvGrpSpPr>
          <p:grpSpPr>
            <a:xfrm>
              <a:off x="6815286" y="1772816"/>
              <a:ext cx="4464496" cy="1808914"/>
              <a:chOff x="6815286" y="1504780"/>
              <a:chExt cx="4464496" cy="1808914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CAD8CD8F-1C87-D80B-120C-DAD14F208326}"/>
                  </a:ext>
                </a:extLst>
              </p:cNvPr>
              <p:cNvCxnSpPr/>
              <p:nvPr/>
            </p:nvCxnSpPr>
            <p:spPr bwMode="auto">
              <a:xfrm>
                <a:off x="6815286" y="1988840"/>
                <a:ext cx="44644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B8C4096-2C97-CEA1-5FAF-6A9512D166C7}"/>
                  </a:ext>
                </a:extLst>
              </p:cNvPr>
              <p:cNvCxnSpPr/>
              <p:nvPr/>
            </p:nvCxnSpPr>
            <p:spPr bwMode="auto">
              <a:xfrm>
                <a:off x="6815286" y="2924944"/>
                <a:ext cx="44644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B8579A-B1D9-536E-1DE5-6980F58AEB91}"/>
                  </a:ext>
                </a:extLst>
              </p:cNvPr>
              <p:cNvSpPr/>
              <p:nvPr/>
            </p:nvSpPr>
            <p:spPr bwMode="auto">
              <a:xfrm>
                <a:off x="7679382" y="1600200"/>
                <a:ext cx="1368152" cy="3886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Tx Data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D2A46-4E32-6961-0E73-7E0CDF20D302}"/>
                  </a:ext>
                </a:extLst>
              </p:cNvPr>
              <p:cNvSpPr/>
              <p:nvPr/>
            </p:nvSpPr>
            <p:spPr bwMode="auto">
              <a:xfrm>
                <a:off x="9983638" y="2536304"/>
                <a:ext cx="864096" cy="38864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Tx ACK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023B76-1EDF-6A0B-82E3-669D874703D8}"/>
                  </a:ext>
                </a:extLst>
              </p:cNvPr>
              <p:cNvSpPr/>
              <p:nvPr/>
            </p:nvSpPr>
            <p:spPr bwMode="auto">
              <a:xfrm>
                <a:off x="9983638" y="1597113"/>
                <a:ext cx="864096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x ACK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5F1923-94FB-BFBD-CA5D-361B3D111306}"/>
                  </a:ext>
                </a:extLst>
              </p:cNvPr>
              <p:cNvSpPr/>
              <p:nvPr/>
            </p:nvSpPr>
            <p:spPr bwMode="auto">
              <a:xfrm>
                <a:off x="7895406" y="2536304"/>
                <a:ext cx="1152128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R</a:t>
                </a:r>
                <a:r>
                  <a:rPr kumimoji="0" lang="en-DK" sz="1400" b="0" i="0" u="none" strike="noStrike" cap="none" normalizeH="0" baseline="0" dirty="0">
                    <a:ln>
                      <a:noFill/>
                    </a:ln>
                    <a:effectLst/>
                    <a:ea typeface="Verdana" panose="020B0604030504040204" pitchFamily="34" charset="0"/>
                    <a:cs typeface="Verdana" panose="020B0604030504040204" pitchFamily="34" charset="0"/>
                  </a:rPr>
                  <a:t>x Data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7032EF-085D-418B-AFAF-F4B69FFD2AFF}"/>
                  </a:ext>
                </a:extLst>
              </p:cNvPr>
              <p:cNvSpPr/>
              <p:nvPr/>
            </p:nvSpPr>
            <p:spPr bwMode="auto">
              <a:xfrm>
                <a:off x="7535366" y="2536304"/>
                <a:ext cx="360040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G</a:t>
                </a:r>
                <a:endParaRPr kumimoji="0" lang="en-DK" sz="1400" b="0" i="0" u="none" strike="noStrike" cap="none" normalizeH="0" baseline="0" dirty="0">
                  <a:ln>
                    <a:noFill/>
                  </a:ln>
                  <a:effectLst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50BE62-5738-78B5-3630-1EBD16BB642C}"/>
                  </a:ext>
                </a:extLst>
              </p:cNvPr>
              <p:cNvSpPr/>
              <p:nvPr/>
            </p:nvSpPr>
            <p:spPr bwMode="auto">
              <a:xfrm>
                <a:off x="9767614" y="1597113"/>
                <a:ext cx="216024" cy="388640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K" sz="1400" dirty="0">
                    <a:ea typeface="Verdana" panose="020B0604030504040204" pitchFamily="34" charset="0"/>
                    <a:cs typeface="Verdana" panose="020B0604030504040204" pitchFamily="34" charset="0"/>
                  </a:rPr>
                  <a:t>G</a:t>
                </a:r>
                <a:endParaRPr kumimoji="0" lang="en-DK" sz="1400" b="0" i="0" u="none" strike="noStrike" cap="none" normalizeH="0" baseline="0" dirty="0">
                  <a:ln>
                    <a:noFill/>
                  </a:ln>
                  <a:effectLst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868DE3-717E-0FDA-217D-747F99C42E89}"/>
                  </a:ext>
                </a:extLst>
              </p:cNvPr>
              <p:cNvCxnSpPr/>
              <p:nvPr/>
            </p:nvCxnSpPr>
            <p:spPr bwMode="auto">
              <a:xfrm>
                <a:off x="6887294" y="1916832"/>
                <a:ext cx="79208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BBF0F7-F3ED-82E1-3755-84377F476C46}"/>
                  </a:ext>
                </a:extLst>
              </p:cNvPr>
              <p:cNvSpPr txBox="1"/>
              <p:nvPr/>
            </p:nvSpPr>
            <p:spPr>
              <a:xfrm>
                <a:off x="6959302" y="1696163"/>
                <a:ext cx="6492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DK" sz="1200" dirty="0">
                    <a:ea typeface="Verdana" panose="020B0604030504040204" pitchFamily="34" charset="0"/>
                    <a:cs typeface="Verdana" panose="020B0604030504040204" pitchFamily="34" charset="0"/>
                  </a:rPr>
                  <a:t>TxOffset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D74204F-1E43-508B-E597-607FDFA0FFAF}"/>
                  </a:ext>
                </a:extLst>
              </p:cNvPr>
              <p:cNvCxnSpPr/>
              <p:nvPr/>
            </p:nvCxnSpPr>
            <p:spPr bwMode="auto">
              <a:xfrm>
                <a:off x="6887294" y="1504780"/>
                <a:ext cx="0" cy="17081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B788BD-2073-B9D7-FA03-BACB7ED64699}"/>
                  </a:ext>
                </a:extLst>
              </p:cNvPr>
              <p:cNvCxnSpPr/>
              <p:nvPr/>
            </p:nvCxnSpPr>
            <p:spPr bwMode="auto">
              <a:xfrm>
                <a:off x="11063758" y="1504780"/>
                <a:ext cx="0" cy="17081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47BB8B5-7D47-69D5-BA96-289DA44495F6}"/>
                  </a:ext>
                </a:extLst>
              </p:cNvPr>
              <p:cNvCxnSpPr/>
              <p:nvPr/>
            </p:nvCxnSpPr>
            <p:spPr bwMode="auto">
              <a:xfrm>
                <a:off x="6887294" y="3068960"/>
                <a:ext cx="417646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triangle" w="sm" len="sm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37BF07-1BDA-62AF-B34B-60F80D2A5B95}"/>
                  </a:ext>
                </a:extLst>
              </p:cNvPr>
              <p:cNvSpPr txBox="1"/>
              <p:nvPr/>
            </p:nvSpPr>
            <p:spPr>
              <a:xfrm>
                <a:off x="8429576" y="3129028"/>
                <a:ext cx="123591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:r>
                  <a:rPr lang="en-DK" sz="1200" dirty="0">
                    <a:ea typeface="Verdana" panose="020B0604030504040204" pitchFamily="34" charset="0"/>
                    <a:cs typeface="Verdana" panose="020B0604030504040204" pitchFamily="34" charset="0"/>
                  </a:rPr>
                  <a:t>Timeslot Length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6DD630-9099-2262-6073-8DE45EEE54A7}"/>
                </a:ext>
              </a:extLst>
            </p:cNvPr>
            <p:cNvSpPr txBox="1"/>
            <p:nvPr/>
          </p:nvSpPr>
          <p:spPr>
            <a:xfrm>
              <a:off x="6593427" y="2069123"/>
              <a:ext cx="18594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200" dirty="0">
                  <a:ea typeface="Verdana" panose="020B0604030504040204" pitchFamily="34" charset="0"/>
                  <a:cs typeface="Verdana" panose="020B0604030504040204" pitchFamily="34" charset="0"/>
                </a:rPr>
                <a:t>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4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A5C5-B5EF-8C48-1E63-6516ECF6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Absolute Slot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147B7-C0CB-6EBF-EEEE-312AC130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3061916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 number that counts slots since the formation of the network</a:t>
            </a:r>
          </a:p>
          <a:p>
            <a:pPr lvl="1"/>
            <a:r>
              <a:rPr lang="en-GB" dirty="0"/>
              <a:t>5 bytes so that it can increment for hundreds of years without wrapping</a:t>
            </a:r>
          </a:p>
          <a:p>
            <a:endParaRPr lang="en-GB" dirty="0"/>
          </a:p>
          <a:p>
            <a:r>
              <a:rPr lang="en-GB" dirty="0"/>
              <a:t>ASN Synchronisation</a:t>
            </a:r>
          </a:p>
          <a:p>
            <a:pPr lvl="1"/>
            <a:r>
              <a:rPr lang="en-GB" dirty="0"/>
              <a:t>ASN is initialised to 0 by the device that forms the network</a:t>
            </a:r>
          </a:p>
          <a:p>
            <a:pPr lvl="1"/>
            <a:r>
              <a:rPr lang="en-GB" dirty="0"/>
              <a:t>Devices learn the current value of ASN when they join the network </a:t>
            </a:r>
          </a:p>
          <a:p>
            <a:pPr lvl="1"/>
            <a:r>
              <a:rPr lang="en-GB" dirty="0"/>
              <a:t>Since they are synchronised, all devices know the current value of ASN at any time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7DE9732-2B90-4511-E6A7-6F89E593B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38" y="4662116"/>
            <a:ext cx="9303857" cy="16561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0101DA-F387-DC15-2082-584E391C7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261" y="1667644"/>
            <a:ext cx="1672284" cy="1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4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998A-62A9-B8D2-CD4A-6F5A9095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Slot frame and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DAA5B-33BB-6ED7-B218-999624D11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27649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Time slots are organised in a slot frame</a:t>
            </a:r>
          </a:p>
          <a:p>
            <a:pPr lvl="1"/>
            <a:r>
              <a:rPr lang="en-GB" dirty="0"/>
              <a:t>A slot frame is a continuously repeating pattern of slots</a:t>
            </a:r>
          </a:p>
          <a:p>
            <a:pPr lvl="1"/>
            <a:r>
              <a:rPr lang="en-GB" dirty="0"/>
              <a:t>Slot frame size (not defined by the standard, tailored to the application)</a:t>
            </a:r>
          </a:p>
          <a:p>
            <a:pPr lvl="1"/>
            <a:r>
              <a:rPr lang="en-GB" dirty="0"/>
              <a:t>[slot offset] = [ASN] % [slot frame size]</a:t>
            </a:r>
          </a:p>
          <a:p>
            <a:pPr lvl="1"/>
            <a:endParaRPr lang="en-GB" dirty="0"/>
          </a:p>
          <a:p>
            <a:r>
              <a:rPr lang="en-GB" dirty="0"/>
              <a:t>Communication is based on a schedule, for example:</a:t>
            </a:r>
          </a:p>
          <a:p>
            <a:pPr lvl="1"/>
            <a:r>
              <a:rPr lang="en-GB" dirty="0"/>
              <a:t>Slot frame size = 7</a:t>
            </a:r>
          </a:p>
          <a:p>
            <a:pPr lvl="1"/>
            <a:r>
              <a:rPr lang="en-GB" dirty="0"/>
              <a:t>B</a:t>
            </a:r>
            <a:r>
              <a:rPr lang="en-GB"/>
              <a:t> </a:t>
            </a:r>
            <a:r>
              <a:rPr lang="en-GB" dirty="0"/>
              <a:t>transits </a:t>
            </a:r>
            <a:r>
              <a:rPr lang="en-GB"/>
              <a:t>to A </a:t>
            </a:r>
            <a:r>
              <a:rPr lang="en-GB" dirty="0"/>
              <a:t>in slot offset = 1</a:t>
            </a:r>
          </a:p>
          <a:p>
            <a:pPr lvl="1"/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12C0AE5-7164-1D73-090C-BC593B9D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2261" y="1667644"/>
            <a:ext cx="1672284" cy="1689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49115-3E3F-5092-4B45-3E4473441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075" y="4435068"/>
            <a:ext cx="9793088" cy="194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0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998A-62A9-B8D2-CD4A-6F5A9095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The Schedule Controls Several Performance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DAA5B-33BB-6ED7-B218-999624D11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2764904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Assuming timeslot size 10 </a:t>
            </a:r>
            <a:r>
              <a:rPr lang="en-GB" dirty="0" err="1"/>
              <a:t>ms</a:t>
            </a:r>
            <a:r>
              <a:rPr lang="en-GB" dirty="0"/>
              <a:t> and frame size 7… </a:t>
            </a:r>
          </a:p>
          <a:p>
            <a:pPr marL="127000" indent="0">
              <a:buNone/>
            </a:pPr>
            <a:endParaRPr lang="en-GB" dirty="0"/>
          </a:p>
          <a:p>
            <a:r>
              <a:rPr lang="en-GB" dirty="0"/>
              <a:t>Link Capacity: 100 / 7 = 14.28 packets per second</a:t>
            </a:r>
          </a:p>
          <a:p>
            <a:endParaRPr lang="en-GB" dirty="0"/>
          </a:p>
          <a:p>
            <a:r>
              <a:rPr lang="en-GB" dirty="0"/>
              <a:t>Energy Consumption: 1 / 7 = 14.28% radio duty cycle</a:t>
            </a:r>
          </a:p>
          <a:p>
            <a:endParaRPr lang="en-GB" dirty="0"/>
          </a:p>
          <a:p>
            <a:r>
              <a:rPr lang="en-GB" dirty="0"/>
              <a:t>Latency: up to 7 x 10 </a:t>
            </a:r>
            <a:r>
              <a:rPr lang="en-GB" dirty="0" err="1"/>
              <a:t>ms</a:t>
            </a:r>
            <a:r>
              <a:rPr lang="en-GB" dirty="0"/>
              <a:t> = 70 </a:t>
            </a:r>
            <a:r>
              <a:rPr lang="en-GB" dirty="0" err="1"/>
              <a:t>ms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12C0AE5-7164-1D73-090C-BC593B9D9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2261" y="1667644"/>
            <a:ext cx="1672284" cy="1689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049115-3E3F-5092-4B45-3E4473441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075" y="4435068"/>
            <a:ext cx="9793088" cy="194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71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340E-1FE6-D0F8-3763-FB77B5AA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Slot Frame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E7ACF-E1AA-DFC0-85DE-D4995B0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2692896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Defines the number of idle slots in a frame</a:t>
            </a:r>
          </a:p>
          <a:p>
            <a:endParaRPr lang="en-GB" dirty="0"/>
          </a:p>
          <a:p>
            <a:r>
              <a:rPr lang="en-GB" dirty="0"/>
              <a:t>Shorter slot frame size</a:t>
            </a:r>
          </a:p>
          <a:p>
            <a:pPr lvl="1"/>
            <a:r>
              <a:rPr lang="en-GB" dirty="0"/>
              <a:t>More transmission opportunities → higher capacity for data</a:t>
            </a:r>
          </a:p>
          <a:p>
            <a:pPr lvl="1"/>
            <a:r>
              <a:rPr lang="en-GB" dirty="0"/>
              <a:t>More re-transmission opportunities → higher reliability</a:t>
            </a:r>
          </a:p>
          <a:p>
            <a:pPr lvl="1"/>
            <a:r>
              <a:rPr lang="en-GB" dirty="0"/>
              <a:t>Shorter average and worst-case latency</a:t>
            </a:r>
          </a:p>
          <a:p>
            <a:pPr lvl="1"/>
            <a:r>
              <a:rPr lang="en-GB" dirty="0"/>
              <a:t>More unused slots → worse energy-efficiency</a:t>
            </a:r>
          </a:p>
          <a:p>
            <a:pPr lvl="1"/>
            <a:r>
              <a:rPr lang="en-GB" dirty="0"/>
              <a:t>Less room for other devices → worse scalability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870D441-2256-ABA4-6D30-CE98AC2A2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280" y="4394041"/>
            <a:ext cx="10361852" cy="20592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D1C676-1F0A-72B7-2D3E-32E97B9D8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261" y="1667644"/>
            <a:ext cx="1672284" cy="1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7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9AEB-9118-9523-BA88-63113DC9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Dedicated Slots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73BC7-4599-5F76-871C-B21A9FD4C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1995559"/>
          </a:xfrm>
        </p:spPr>
        <p:txBody>
          <a:bodyPr/>
          <a:lstStyle/>
          <a:p>
            <a:endParaRPr lang="en-GB" sz="1100" dirty="0"/>
          </a:p>
          <a:p>
            <a:r>
              <a:rPr lang="en-GB" dirty="0"/>
              <a:t>In each slot, a device can transmit (Tx), receive (Rx), or sleep (idle)</a:t>
            </a:r>
          </a:p>
          <a:p>
            <a:endParaRPr lang="en-GB" sz="1100" dirty="0"/>
          </a:p>
          <a:p>
            <a:r>
              <a:rPr lang="en-GB" dirty="0"/>
              <a:t>Dedicated slots (Contention-free)</a:t>
            </a:r>
          </a:p>
          <a:p>
            <a:pPr lvl="1"/>
            <a:r>
              <a:rPr lang="en-GB" dirty="0"/>
              <a:t>Slot dedicated to a specific link</a:t>
            </a:r>
          </a:p>
          <a:p>
            <a:pPr lvl="1"/>
            <a:r>
              <a:rPr lang="en-GB" dirty="0"/>
              <a:t>One assigned transmitter → no collisions</a:t>
            </a:r>
          </a:p>
          <a:p>
            <a:pPr lvl="1"/>
            <a:r>
              <a:rPr lang="en-GB" dirty="0"/>
              <a:t>Example: B&gt;A, means B transmits (Tx) and A receives (Rx)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855B61-6ECA-0CD9-4A56-6C2965A4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A0D16F-739E-0A41-C36E-3D2F895BF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9343"/>
          <a:stretch/>
        </p:blipFill>
        <p:spPr>
          <a:xfrm>
            <a:off x="1918742" y="3595759"/>
            <a:ext cx="8856984" cy="29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17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4AFB-4547-E84A-2A79-C6F7AD1F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How many slots?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BC06A-084A-8486-2C0F-B9408E017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Why did I allocate 2 slots per frame for link C&gt;A?</a:t>
            </a:r>
          </a:p>
          <a:p>
            <a:endParaRPr lang="en-GB" dirty="0"/>
          </a:p>
          <a:p>
            <a:r>
              <a:rPr lang="en-GB" dirty="0"/>
              <a:t>How many slots per frame I need generally?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529B02-F078-4CFB-AA5A-523EFF569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80F52F7-1C33-94B4-1DEA-88D79B27BA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9343"/>
          <a:stretch/>
        </p:blipFill>
        <p:spPr>
          <a:xfrm>
            <a:off x="1918742" y="3595759"/>
            <a:ext cx="8856984" cy="29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2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05F5-EE44-2C82-D4B1-6DA437B1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How many slots?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A70DF-22E8-5E8F-E4B6-E8D93C9AF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Slots in the schedule should be able to have capacity for:</a:t>
            </a:r>
          </a:p>
          <a:p>
            <a:pPr lvl="1"/>
            <a:r>
              <a:rPr lang="en-GB" dirty="0"/>
              <a:t>Packet generation rate by the transmitter</a:t>
            </a:r>
          </a:p>
          <a:p>
            <a:pPr lvl="1"/>
            <a:r>
              <a:rPr lang="en-GB" dirty="0"/>
              <a:t>Packet forwarding rate by the transmitter</a:t>
            </a:r>
          </a:p>
          <a:p>
            <a:pPr lvl="1"/>
            <a:r>
              <a:rPr lang="en-GB" dirty="0"/>
              <a:t>Retransmissions (ETX, Expected Transmission Count)</a:t>
            </a:r>
          </a:p>
          <a:p>
            <a:pPr lvl="2"/>
            <a:r>
              <a:rPr lang="en-GB" dirty="0"/>
              <a:t>ETX = 1/p where p is packet reception probability</a:t>
            </a:r>
          </a:p>
          <a:p>
            <a:pPr lvl="2"/>
            <a:r>
              <a:rPr lang="en-GB" dirty="0"/>
              <a:t>Example: if p=20%, I need to retransmit each packet 5 times on average</a:t>
            </a:r>
          </a:p>
          <a:p>
            <a:pPr lvl="1"/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F51641-0F61-A577-D2D9-611033E97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2135ADE-326B-5692-8E56-500D222F5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9343"/>
          <a:stretch/>
        </p:blipFill>
        <p:spPr>
          <a:xfrm>
            <a:off x="1918742" y="3595759"/>
            <a:ext cx="8856984" cy="295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6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9AEB-9118-9523-BA88-63113DC9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Broadcast Slots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73BC7-4599-5F76-871C-B21A9FD4C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endParaRPr lang="en-GB" sz="800" dirty="0"/>
          </a:p>
          <a:p>
            <a:r>
              <a:rPr lang="en-GB" dirty="0"/>
              <a:t>Broadcast slots (every node active)</a:t>
            </a:r>
          </a:p>
          <a:p>
            <a:pPr lvl="1"/>
            <a:r>
              <a:rPr lang="en-GB" dirty="0"/>
              <a:t>If I have something to broadcast, I transmit</a:t>
            </a:r>
          </a:p>
          <a:p>
            <a:pPr lvl="1"/>
            <a:r>
              <a:rPr lang="en-GB" dirty="0"/>
              <a:t>If I have nothing to broadcast, I listen/receive</a:t>
            </a:r>
          </a:p>
          <a:p>
            <a:pPr lvl="1"/>
            <a:r>
              <a:rPr lang="en-GB" dirty="0"/>
              <a:t>Typically, the first slot of the frame</a:t>
            </a:r>
          </a:p>
          <a:p>
            <a:pPr lvl="1"/>
            <a:r>
              <a:rPr lang="en-GB" dirty="0"/>
              <a:t>Collisions may happen</a:t>
            </a:r>
          </a:p>
          <a:p>
            <a:pPr lvl="1"/>
            <a:r>
              <a:rPr lang="en-GB" dirty="0"/>
              <a:t>Transmitters cannot receive broadcasts of others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855B61-6ECA-0CD9-4A56-6C2965A40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0C4144-03B3-0A8A-BC26-5968C5E74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7248"/>
          <a:stretch/>
        </p:blipFill>
        <p:spPr>
          <a:xfrm>
            <a:off x="1630710" y="3429000"/>
            <a:ext cx="914501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06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281F-9451-15A7-1460-0C210C66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Slots Are Limited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3E36D-CD87-45FF-8DDE-97022F5C2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Assuming a time slot of 10 </a:t>
            </a:r>
            <a:r>
              <a:rPr lang="en-GB" dirty="0" err="1"/>
              <a:t>ms</a:t>
            </a:r>
            <a:r>
              <a:rPr lang="en-GB" dirty="0"/>
              <a:t>, there are only 100 slots per second</a:t>
            </a:r>
          </a:p>
          <a:p>
            <a:pPr lvl="1"/>
            <a:r>
              <a:rPr lang="en-GB" dirty="0"/>
              <a:t>Permit for maximum 100 packets per second</a:t>
            </a:r>
          </a:p>
          <a:p>
            <a:pPr lvl="1"/>
            <a:endParaRPr lang="en-GB" dirty="0"/>
          </a:p>
          <a:p>
            <a:r>
              <a:rPr lang="en-GB" dirty="0"/>
              <a:t>What can do if we run out of slots, and we want to support more devices, traffic or retransmissions?</a:t>
            </a:r>
          </a:p>
        </p:txBody>
      </p:sp>
    </p:spTree>
    <p:extLst>
      <p:ext uri="{BB962C8B-B14F-4D97-AF65-F5344CB8AC3E}">
        <p14:creationId xmlns:p14="http://schemas.microsoft.com/office/powerpoint/2010/main" val="6283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30C4-11ED-2252-051C-A9E04843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whoami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B1AB-9A8F-5B0A-8303-72279D57D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5" y="1600200"/>
            <a:ext cx="6290624" cy="4565700"/>
          </a:xfrm>
        </p:spPr>
        <p:txBody>
          <a:bodyPr/>
          <a:lstStyle/>
          <a:p>
            <a:endParaRPr lang="en-DK" dirty="0"/>
          </a:p>
          <a:p>
            <a:r>
              <a:rPr lang="en-DK" dirty="0"/>
              <a:t>Associate Professor at DTU Compute</a:t>
            </a:r>
          </a:p>
          <a:p>
            <a:pPr lvl="1"/>
            <a:r>
              <a:rPr lang="en-DK" dirty="0"/>
              <a:t>Section for Embedded Systems Engineering</a:t>
            </a:r>
          </a:p>
          <a:p>
            <a:pPr lvl="1"/>
            <a:r>
              <a:rPr lang="en-GB" dirty="0">
                <a:hlinkClick r:id="rId2"/>
              </a:rPr>
              <a:t>https://www.compute.dtu.dk/sections/ese</a:t>
            </a:r>
            <a:endParaRPr lang="en-DK" dirty="0"/>
          </a:p>
          <a:p>
            <a:endParaRPr lang="en-DK" dirty="0"/>
          </a:p>
          <a:p>
            <a:r>
              <a:rPr lang="en-DK" dirty="0"/>
              <a:t>Visiting Professor at UNIPR</a:t>
            </a:r>
          </a:p>
          <a:p>
            <a:endParaRPr lang="en-DK" dirty="0"/>
          </a:p>
          <a:p>
            <a:r>
              <a:rPr lang="en-DK" dirty="0"/>
              <a:t>Research Interests</a:t>
            </a:r>
          </a:p>
          <a:p>
            <a:pPr lvl="1"/>
            <a:r>
              <a:rPr lang="en-DK" dirty="0"/>
              <a:t>Wireless Embedded Systems</a:t>
            </a:r>
          </a:p>
          <a:p>
            <a:pPr lvl="1"/>
            <a:r>
              <a:rPr lang="en-DK" dirty="0"/>
              <a:t>Industrial Wireless Networks</a:t>
            </a:r>
          </a:p>
          <a:p>
            <a:pPr lvl="1"/>
            <a:r>
              <a:rPr lang="en-DK" dirty="0"/>
              <a:t>Embedded AI</a:t>
            </a:r>
          </a:p>
          <a:p>
            <a:pPr lvl="1"/>
            <a:r>
              <a:rPr lang="en-DK" dirty="0"/>
              <a:t>(Industrial) Internet of Things</a:t>
            </a:r>
          </a:p>
          <a:p>
            <a:pPr lvl="1"/>
            <a:endParaRPr lang="en-DK" dirty="0"/>
          </a:p>
          <a:p>
            <a:r>
              <a:rPr lang="en-DK" dirty="0"/>
              <a:t>More info: </a:t>
            </a:r>
            <a:r>
              <a:rPr lang="en-DK" dirty="0">
                <a:hlinkClick r:id="rId3"/>
              </a:rPr>
              <a:t>http://xefa.eu</a:t>
            </a:r>
            <a:endParaRPr lang="en-DK" dirty="0"/>
          </a:p>
          <a:p>
            <a:endParaRPr lang="en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8A5D7-8459-9A14-50DF-7C89F78C6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94" y="2067168"/>
            <a:ext cx="4842352" cy="3631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F7DF0-DF3B-ECDB-3DAC-FF01619B9B11}"/>
              </a:ext>
            </a:extLst>
          </p:cNvPr>
          <p:cNvSpPr txBox="1"/>
          <p:nvPr/>
        </p:nvSpPr>
        <p:spPr>
          <a:xfrm>
            <a:off x="6743278" y="5698932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ea typeface="Verdana" panose="020B0604030504040204" pitchFamily="34" charset="0"/>
                <a:cs typeface="Verdana" panose="020B0604030504040204" pitchFamily="34" charset="0"/>
              </a:rPr>
              <a:t>Embedded Systems Engineering section October 2023</a:t>
            </a:r>
            <a:endParaRPr lang="en-DK" sz="1200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12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6962-B57E-BFF4-B681-7D62F99C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Shared Slots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895CE-25D2-4B89-F7DC-D0CB16DF2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1808666"/>
          </a:xfrm>
        </p:spPr>
        <p:txBody>
          <a:bodyPr/>
          <a:lstStyle/>
          <a:p>
            <a:endParaRPr lang="en-GB" sz="900" dirty="0"/>
          </a:p>
          <a:p>
            <a:r>
              <a:rPr lang="en-GB" dirty="0"/>
              <a:t>Shared slots (Contention-based)</a:t>
            </a:r>
          </a:p>
          <a:p>
            <a:pPr lvl="1"/>
            <a:r>
              <a:rPr lang="en-GB" dirty="0"/>
              <a:t>Slot assigned to multiple transmitters</a:t>
            </a:r>
          </a:p>
          <a:p>
            <a:pPr lvl="1"/>
            <a:r>
              <a:rPr lang="en-GB" dirty="0"/>
              <a:t>Collisions are possible, need CSMA/CA</a:t>
            </a:r>
          </a:p>
          <a:p>
            <a:pPr lvl="1"/>
            <a:r>
              <a:rPr lang="en-GB" dirty="0"/>
              <a:t>Good for devices that transmit sporadically (e.g. event-based)</a:t>
            </a:r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5C6292-AD08-11C7-6486-F8179E2CD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853D3D5-9C88-8C06-8D47-2CAACA2053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92" t="-2041" r="-3842" b="8164"/>
          <a:stretch/>
        </p:blipFill>
        <p:spPr>
          <a:xfrm>
            <a:off x="1486694" y="3140968"/>
            <a:ext cx="976638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7BB7-A457-266B-42DC-851B56FB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Schedule: Multiple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2B94-8103-36B5-49F1-EA7094160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Parallel transmissions are possible in different channels</a:t>
            </a:r>
          </a:p>
          <a:p>
            <a:pPr lvl="1"/>
            <a:r>
              <a:rPr lang="en-GB" dirty="0"/>
              <a:t>A transmitter and receiver can only tune to one specific channel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B3F03AD-A349-EAE5-E770-D3686A4F4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BBAFA66-3C3D-B1F9-B400-A79C465EF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810"/>
          <a:stretch/>
        </p:blipFill>
        <p:spPr>
          <a:xfrm>
            <a:off x="694606" y="2744757"/>
            <a:ext cx="10173055" cy="37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8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FB9A-2E92-64E0-35EA-873CE593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Channels are better than others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236A-4460-70A5-11B7-CC1EB15C1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IEEE 802.15.4 uses retransmissions to combat channel errors</a:t>
            </a:r>
          </a:p>
          <a:p>
            <a:endParaRPr lang="en-GB" dirty="0"/>
          </a:p>
          <a:p>
            <a:r>
              <a:rPr lang="en-GB" dirty="0"/>
              <a:t>Interference and fading errors are correlated in time</a:t>
            </a:r>
          </a:p>
          <a:p>
            <a:pPr lvl="1"/>
            <a:r>
              <a:rPr lang="en-GB" dirty="0"/>
              <a:t>If a channel experiences a lot of interference now, it is very likely to experience a lot of interference in the next frame</a:t>
            </a:r>
          </a:p>
          <a:p>
            <a:endParaRPr lang="en-GB" dirty="0"/>
          </a:p>
          <a:p>
            <a:r>
              <a:rPr lang="en-GB" dirty="0"/>
              <a:t>Yet, interference and fading of different channels are often uncorrelated</a:t>
            </a:r>
          </a:p>
          <a:p>
            <a:pPr lvl="1"/>
            <a:r>
              <a:rPr lang="en-GB" dirty="0"/>
              <a:t>If a channel experiences a lot of interference now, it is very likely that another channel will not be affected by the same source of in the next frame</a:t>
            </a:r>
          </a:p>
          <a:p>
            <a:pPr lvl="1"/>
            <a:endParaRPr lang="en-GB" dirty="0"/>
          </a:p>
          <a:p>
            <a:r>
              <a:rPr lang="en-GB" dirty="0"/>
              <a:t>Idea: Change channels for each retransmission to enhance reliability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9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A40A-4905-9350-6A6A-664CEE9F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TSCH: Channel Hopping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BF3DA-3257-FA77-4520-44FA2BF53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1540768"/>
          </a:xfrm>
        </p:spPr>
        <p:txBody>
          <a:bodyPr/>
          <a:lstStyle/>
          <a:p>
            <a:endParaRPr lang="en-GB" sz="1000" dirty="0"/>
          </a:p>
          <a:p>
            <a:r>
              <a:rPr lang="en-GB" dirty="0"/>
              <a:t>Channels change following a pre-agreed pseudo-random order</a:t>
            </a:r>
          </a:p>
          <a:p>
            <a:endParaRPr lang="en-GB" sz="1000" dirty="0"/>
          </a:p>
          <a:p>
            <a:r>
              <a:rPr lang="en-GB" dirty="0"/>
              <a:t>All nodes agree on a Channel Hopping Sequence (CHS), e.g. 10-11-12</a:t>
            </a:r>
          </a:p>
          <a:p>
            <a:endParaRPr lang="en-GB" sz="1000" dirty="0"/>
          </a:p>
          <a:p>
            <a:r>
              <a:rPr lang="en-GB" dirty="0"/>
              <a:t>Channel = CHS[index], where index = ASN mod </a:t>
            </a:r>
            <a:r>
              <a:rPr lang="en-GB" dirty="0" err="1"/>
              <a:t>len</a:t>
            </a:r>
            <a:r>
              <a:rPr lang="en-GB" dirty="0"/>
              <a:t>(CHS)</a:t>
            </a:r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DAE67B-622B-BD7A-8415-3BD8103D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7950636-6023-78E5-043C-AAB345FEAB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630"/>
          <a:stretch/>
        </p:blipFill>
        <p:spPr>
          <a:xfrm>
            <a:off x="447851" y="2924943"/>
            <a:ext cx="10543899" cy="3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EB27-8F7B-5D3A-62CA-AFBE503C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 Frame Size vs Channel Hopping Sequence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48EF-7779-1B10-5CDE-16B8AFAE7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Slot Frame Size and CHS size must be relatively prime</a:t>
            </a:r>
          </a:p>
          <a:p>
            <a:pPr lvl="1"/>
            <a:r>
              <a:rPr lang="en-GB" dirty="0"/>
              <a:t>Their highest common factor should be 1</a:t>
            </a:r>
          </a:p>
          <a:p>
            <a:pPr lvl="1"/>
            <a:endParaRPr lang="en-GB" dirty="0"/>
          </a:p>
          <a:p>
            <a:r>
              <a:rPr lang="en-GB" dirty="0"/>
              <a:t>Otherwise, there is no channel hopping!</a:t>
            </a:r>
          </a:p>
          <a:p>
            <a:endParaRPr lang="en-GB" dirty="0"/>
          </a:p>
          <a:p>
            <a:r>
              <a:rPr lang="en-GB" dirty="0"/>
              <a:t>Example: frame size is 6 and CHS size is 3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07F031E-C3D8-981D-61DD-6C1116CCD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530" y="3729162"/>
            <a:ext cx="10884177" cy="259228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49986F2-7278-8A5B-7F61-D54EFE242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261" y="1667644"/>
            <a:ext cx="1672284" cy="1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8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6591-190D-B5D8-5C74-5674D621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TSCH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CBC63-26E1-1192-297E-7816ECA8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 N-by-M table where N is the slot frame size and M is the CHS size</a:t>
            </a:r>
          </a:p>
          <a:p>
            <a:pPr lvl="1"/>
            <a:r>
              <a:rPr lang="en-GB" dirty="0"/>
              <a:t>Each column represents a slot offset (SO)</a:t>
            </a:r>
          </a:p>
          <a:p>
            <a:pPr lvl="1"/>
            <a:r>
              <a:rPr lang="en-GB" dirty="0"/>
              <a:t>Each row represents a channel offset (CHO)</a:t>
            </a:r>
          </a:p>
          <a:p>
            <a:pPr lvl="1"/>
            <a:endParaRPr lang="en-GB" dirty="0"/>
          </a:p>
          <a:p>
            <a:r>
              <a:rPr lang="en-GB" dirty="0"/>
              <a:t>Channel = CHS[index], where index = (ASN + CHO) mod </a:t>
            </a:r>
            <a:r>
              <a:rPr lang="en-GB" dirty="0" err="1"/>
              <a:t>len</a:t>
            </a:r>
            <a:r>
              <a:rPr lang="en-GB" dirty="0"/>
              <a:t>(CHS)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37ABD77-2221-8B43-BB80-53329C40C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633848"/>
              </p:ext>
            </p:extLst>
          </p:nvPr>
        </p:nvGraphicFramePr>
        <p:xfrm>
          <a:off x="2031734" y="4221088"/>
          <a:ext cx="838615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109635816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121120905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367402090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646421405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237268451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16076553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268039444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3389056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CHO \ 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8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&gt;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83193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DF7AC78-E54C-4DD2-A6CF-A6038A478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4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CDC09-578C-2C80-1B90-4FF6969D4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BF493-456D-9091-A4A9-E51CCD87C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81156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Channel = CHS[index], where index = (ASN + CHO) mod </a:t>
            </a:r>
            <a:r>
              <a:rPr lang="en-GB" dirty="0" err="1"/>
              <a:t>len</a:t>
            </a:r>
            <a:r>
              <a:rPr lang="en-GB" dirty="0"/>
              <a:t>(CHS)</a:t>
            </a:r>
          </a:p>
          <a:p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4D8327-C202-BAC0-B5A4-589C96BB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8790E6-4D4D-71EA-254A-945ED3A65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8619"/>
          <a:stretch/>
        </p:blipFill>
        <p:spPr>
          <a:xfrm>
            <a:off x="1270670" y="2492896"/>
            <a:ext cx="8706505" cy="38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6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3960-8C68-653C-E9D5-161B11C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Channel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438AD-4C9E-CD7C-C93A-7611F3678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6794680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Consider a channel with a lot of interference</a:t>
            </a:r>
          </a:p>
          <a:p>
            <a:pPr lvl="1"/>
            <a:r>
              <a:rPr lang="en-GB" dirty="0"/>
              <a:t>Using as the only single channel is very bad</a:t>
            </a:r>
          </a:p>
          <a:p>
            <a:pPr lvl="1"/>
            <a:r>
              <a:rPr lang="en-GB" dirty="0"/>
              <a:t>Using it as part of the CHS is better, but inefficient</a:t>
            </a:r>
          </a:p>
          <a:p>
            <a:endParaRPr lang="en-GB" dirty="0"/>
          </a:p>
          <a:p>
            <a:r>
              <a:rPr lang="en-GB" dirty="0"/>
              <a:t>How can we select which channels to use?</a:t>
            </a:r>
          </a:p>
          <a:p>
            <a:pPr lvl="1"/>
            <a:r>
              <a:rPr lang="en-GB" dirty="0"/>
              <a:t>Some channels are busier than others</a:t>
            </a:r>
          </a:p>
          <a:p>
            <a:pPr lvl="1"/>
            <a:r>
              <a:rPr lang="en-GB" dirty="0"/>
              <a:t>The quality of the channels changes over time</a:t>
            </a:r>
          </a:p>
          <a:p>
            <a:endParaRPr lang="en-GB" dirty="0"/>
          </a:p>
          <a:p>
            <a:r>
              <a:rPr lang="en-GB" dirty="0"/>
              <a:t>Adaptive Channel Selection</a:t>
            </a:r>
          </a:p>
          <a:p>
            <a:pPr lvl="1"/>
            <a:r>
              <a:rPr lang="en-GB" dirty="0"/>
              <a:t>Measure the quality of channels</a:t>
            </a:r>
          </a:p>
          <a:p>
            <a:pPr lvl="1"/>
            <a:r>
              <a:rPr lang="en-GB" dirty="0"/>
              <a:t>Update metrics with statistics</a:t>
            </a:r>
          </a:p>
          <a:p>
            <a:pPr lvl="1"/>
            <a:r>
              <a:rPr lang="en-GB" dirty="0"/>
              <a:t>Select the best channels (blacklist/whitelist)</a:t>
            </a:r>
          </a:p>
          <a:p>
            <a:pPr lvl="1"/>
            <a:r>
              <a:rPr lang="en-GB" dirty="0"/>
              <a:t>Distribute changes to the channel hopping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DE2C9-BC69-75F3-3B6C-8EBD09731F13}"/>
              </a:ext>
            </a:extLst>
          </p:cNvPr>
          <p:cNvSpPr txBox="1"/>
          <p:nvPr/>
        </p:nvSpPr>
        <p:spPr>
          <a:xfrm>
            <a:off x="190550" y="6318300"/>
            <a:ext cx="503003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dirty="0">
                <a:latin typeface="+mn-lt"/>
              </a:rPr>
              <a:t>Adaptive Channel Selection: https://</a:t>
            </a:r>
            <a:r>
              <a:rPr lang="en-GB" sz="1200" dirty="0" err="1">
                <a:latin typeface="+mn-lt"/>
              </a:rPr>
              <a:t>doi.org</a:t>
            </a:r>
            <a:r>
              <a:rPr lang="en-GB" sz="1200" dirty="0">
                <a:latin typeface="+mn-lt"/>
              </a:rPr>
              <a:t>/10.1109/GIOTS.2017.8016246</a:t>
            </a:r>
          </a:p>
        </p:txBody>
      </p:sp>
    </p:spTree>
    <p:extLst>
      <p:ext uri="{BB962C8B-B14F-4D97-AF65-F5344CB8AC3E}">
        <p14:creationId xmlns:p14="http://schemas.microsoft.com/office/powerpoint/2010/main" val="1315821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EBAC-FE43-C8F7-917C-CCAE748C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TSCH Scheduler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B1929-801E-7A7F-3733-CB9DE09FE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 TSCH Scheduler is an algorithm that determines the TSCH schedule</a:t>
            </a:r>
          </a:p>
          <a:p>
            <a:endParaRPr lang="en-GB" dirty="0"/>
          </a:p>
          <a:p>
            <a:r>
              <a:rPr lang="en-GB" dirty="0"/>
              <a:t>The Scheduler is not defined by the standard (flexible)</a:t>
            </a:r>
          </a:p>
          <a:p>
            <a:endParaRPr lang="en-GB" dirty="0"/>
          </a:p>
          <a:p>
            <a:r>
              <a:rPr lang="en-GB" dirty="0"/>
              <a:t>Schedules are tailored to the use case</a:t>
            </a:r>
          </a:p>
          <a:p>
            <a:endParaRPr lang="en-GB" dirty="0"/>
          </a:p>
          <a:p>
            <a:r>
              <a:rPr lang="en-GB" dirty="0"/>
              <a:t>Types of TSCH Scheduling </a:t>
            </a:r>
          </a:p>
          <a:p>
            <a:pPr lvl="1"/>
            <a:r>
              <a:rPr lang="en-GB" dirty="0"/>
              <a:t>Static Scheduling</a:t>
            </a:r>
          </a:p>
          <a:p>
            <a:pPr lvl="1"/>
            <a:r>
              <a:rPr lang="en-GB" dirty="0"/>
              <a:t>Dynamic Scheduling</a:t>
            </a:r>
          </a:p>
          <a:p>
            <a:pPr lvl="2"/>
            <a:r>
              <a:rPr lang="en-GB" dirty="0"/>
              <a:t>Centralised Scheduling</a:t>
            </a:r>
          </a:p>
          <a:p>
            <a:pPr lvl="2"/>
            <a:r>
              <a:rPr lang="en-GB" dirty="0"/>
              <a:t>Distributed Scheduling</a:t>
            </a:r>
          </a:p>
          <a:p>
            <a:pPr lvl="2"/>
            <a:r>
              <a:rPr lang="en-GB" dirty="0"/>
              <a:t>Autonomous Scheduling</a:t>
            </a:r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19E25B-7216-D87A-059B-63031569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33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7A9C-0995-E578-E5F1-F67A5F84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85626-27F1-19E9-52F9-C2E5F1608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Schedule is hardcoded on the firmware of the devices</a:t>
            </a:r>
          </a:p>
          <a:p>
            <a:endParaRPr lang="en-GB" dirty="0"/>
          </a:p>
          <a:p>
            <a:r>
              <a:rPr lang="en-GB" dirty="0"/>
              <a:t>A static schedule can be handcrafted or algorithmically derived</a:t>
            </a:r>
          </a:p>
          <a:p>
            <a:endParaRPr lang="en-GB" dirty="0"/>
          </a:p>
          <a:p>
            <a:r>
              <a:rPr lang="en-GB" dirty="0"/>
              <a:t>Makes sense only in relatively static TSCH networks </a:t>
            </a:r>
          </a:p>
          <a:p>
            <a:pPr lvl="1"/>
            <a:r>
              <a:rPr lang="en-GB" dirty="0"/>
              <a:t>No. of devices, topology, traffic patterns, expected retransmissions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0071C7-370E-EF24-C361-C5F440BF4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719656"/>
              </p:ext>
            </p:extLst>
          </p:nvPr>
        </p:nvGraphicFramePr>
        <p:xfrm>
          <a:off x="2031734" y="4221088"/>
          <a:ext cx="8386156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109635816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121120905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367402090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646421405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237268451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116076553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2680394440"/>
                    </a:ext>
                  </a:extLst>
                </a:gridCol>
                <a:gridCol w="1015868">
                  <a:extLst>
                    <a:ext uri="{9D8B030D-6E8A-4147-A177-3AD203B41FA5}">
                      <a16:colId xmlns:a16="http://schemas.microsoft.com/office/drawing/2014/main" val="3389056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CHO \ 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 &gt;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8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 &gt;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83193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471541DC-F9A1-2A97-7143-38ECCCA0C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1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1592-6722-CE73-F172-5D415D8D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Lecture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87390-D943-759C-F71C-7084975CB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  <a:p>
            <a:r>
              <a:rPr lang="en-DK" dirty="0"/>
              <a:t>Introduction to Industrial Wireless Networks</a:t>
            </a:r>
          </a:p>
          <a:p>
            <a:endParaRPr lang="en-DK" dirty="0"/>
          </a:p>
          <a:p>
            <a:r>
              <a:rPr lang="en-DK" dirty="0"/>
              <a:t>Introduction to IEEE 802.15.4 TSCH</a:t>
            </a:r>
          </a:p>
          <a:p>
            <a:endParaRPr lang="en-DK" dirty="0"/>
          </a:p>
          <a:p>
            <a:r>
              <a:rPr lang="en-DK" dirty="0"/>
              <a:t>Time Synchronisation: Communication based on a randezvous</a:t>
            </a:r>
          </a:p>
          <a:p>
            <a:endParaRPr lang="en-DK" dirty="0"/>
          </a:p>
          <a:p>
            <a:r>
              <a:rPr lang="en-DK" dirty="0"/>
              <a:t>TSCH Mechanics: Time Slotting and Channel Hopping</a:t>
            </a:r>
          </a:p>
          <a:p>
            <a:endParaRPr lang="en-DK" dirty="0"/>
          </a:p>
          <a:p>
            <a:r>
              <a:rPr lang="en-DK" dirty="0"/>
              <a:t>TSCH Mechanics: Scheduling</a:t>
            </a:r>
          </a:p>
          <a:p>
            <a:endParaRPr lang="en-DK" dirty="0"/>
          </a:p>
          <a:p>
            <a:r>
              <a:rPr lang="en-DK" dirty="0"/>
              <a:t>TSCH Mechanics: Joining a TSCH Network</a:t>
            </a:r>
          </a:p>
        </p:txBody>
      </p:sp>
    </p:spTree>
    <p:extLst>
      <p:ext uri="{BB962C8B-B14F-4D97-AF65-F5344CB8AC3E}">
        <p14:creationId xmlns:p14="http://schemas.microsoft.com/office/powerpoint/2010/main" val="423640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708F-77DB-464C-618F-C0332742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03DB4-8625-B293-04FB-3A91E7D7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251064" cy="2908920"/>
          </a:xfrm>
        </p:spPr>
        <p:txBody>
          <a:bodyPr/>
          <a:lstStyle/>
          <a:p>
            <a:pPr marL="127000" indent="0">
              <a:buNone/>
            </a:pPr>
            <a:endParaRPr lang="en-GB" dirty="0"/>
          </a:p>
          <a:p>
            <a:r>
              <a:rPr lang="en-GB" dirty="0"/>
              <a:t>A minimal schedule with shared slots is defined </a:t>
            </a:r>
          </a:p>
          <a:p>
            <a:pPr lvl="1"/>
            <a:r>
              <a:rPr lang="en-GB" dirty="0"/>
              <a:t>Hardcoded or installed when joining the network</a:t>
            </a:r>
          </a:p>
          <a:p>
            <a:pPr lvl="1"/>
            <a:endParaRPr lang="en-GB" dirty="0"/>
          </a:p>
          <a:p>
            <a:r>
              <a:rPr lang="en-GB" dirty="0"/>
              <a:t>Dedicated slots are allocated dynamically</a:t>
            </a:r>
          </a:p>
          <a:p>
            <a:pPr marL="127000" indent="0">
              <a:buNone/>
            </a:pPr>
            <a:endParaRPr lang="en-GB" dirty="0"/>
          </a:p>
          <a:p>
            <a:r>
              <a:rPr lang="en-GB" dirty="0"/>
              <a:t>Centralised Scheduling</a:t>
            </a:r>
          </a:p>
          <a:p>
            <a:pPr lvl="1"/>
            <a:r>
              <a:rPr lang="en-GB" dirty="0"/>
              <a:t>The root node collects information about the nodes via these shared slots</a:t>
            </a:r>
          </a:p>
          <a:p>
            <a:pPr lvl="1"/>
            <a:r>
              <a:rPr lang="en-GB" dirty="0"/>
              <a:t>Having the global picture of the network, it allocates dedicated slots to specific links</a:t>
            </a:r>
          </a:p>
          <a:p>
            <a:pPr lvl="1"/>
            <a:r>
              <a:rPr lang="en-GB" dirty="0"/>
              <a:t>Such decisions can be determined using machine learning or reinforcement learning</a:t>
            </a:r>
          </a:p>
          <a:p>
            <a:pPr lvl="1"/>
            <a:endParaRPr lang="en-GB" dirty="0"/>
          </a:p>
          <a:p>
            <a:r>
              <a:rPr lang="en-GB" dirty="0"/>
              <a:t>Distributed Scheduling</a:t>
            </a:r>
          </a:p>
          <a:p>
            <a:pPr lvl="1"/>
            <a:r>
              <a:rPr lang="en-GB" dirty="0"/>
              <a:t>Neighbouring nodes exchange information and agree on which slots to use between them</a:t>
            </a:r>
          </a:p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37BAED-1834-2A82-F08C-A690AB39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7494" y="1268760"/>
            <a:ext cx="3049116" cy="2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1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7A9C-0995-E578-E5F1-F67A5F84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IETF Minimal Schedule and 6top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85626-27F1-19E9-52F9-C2E5F1608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5" y="1600200"/>
            <a:ext cx="7586767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Minimal Schedule</a:t>
            </a:r>
          </a:p>
          <a:p>
            <a:pPr lvl="1"/>
            <a:r>
              <a:rPr lang="en-GB" dirty="0"/>
              <a:t>One broadcast slot in offset (0,0)</a:t>
            </a:r>
          </a:p>
          <a:p>
            <a:pPr lvl="1"/>
            <a:r>
              <a:rPr lang="en-GB" dirty="0"/>
              <a:t>The slot frame size and channel sequence size is undetermined</a:t>
            </a:r>
          </a:p>
          <a:p>
            <a:pPr lvl="1"/>
            <a:r>
              <a:rPr lang="en-GB" dirty="0"/>
              <a:t>Hardcoded or installed when joining the network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6top (6TiSCH Operation Sublayer Protocol)</a:t>
            </a:r>
          </a:p>
          <a:p>
            <a:pPr lvl="1"/>
            <a:r>
              <a:rPr lang="en-GB" dirty="0"/>
              <a:t>A protocol to exchange messages for distributed scheduling</a:t>
            </a:r>
          </a:p>
          <a:p>
            <a:pPr marL="127000" indent="0">
              <a:buNone/>
            </a:pP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80071C7-370E-EF24-C361-C5F440BF4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722760"/>
              </p:ext>
            </p:extLst>
          </p:nvPr>
        </p:nvGraphicFramePr>
        <p:xfrm>
          <a:off x="1342678" y="3529816"/>
          <a:ext cx="4562434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6342">
                  <a:extLst>
                    <a:ext uri="{9D8B030D-6E8A-4147-A177-3AD203B41FA5}">
                      <a16:colId xmlns:a16="http://schemas.microsoft.com/office/drawing/2014/main" val="1096358160"/>
                    </a:ext>
                  </a:extLst>
                </a:gridCol>
                <a:gridCol w="537904">
                  <a:extLst>
                    <a:ext uri="{9D8B030D-6E8A-4147-A177-3AD203B41FA5}">
                      <a16:colId xmlns:a16="http://schemas.microsoft.com/office/drawing/2014/main" val="1121120905"/>
                    </a:ext>
                  </a:extLst>
                </a:gridCol>
                <a:gridCol w="356180">
                  <a:extLst>
                    <a:ext uri="{9D8B030D-6E8A-4147-A177-3AD203B41FA5}">
                      <a16:colId xmlns:a16="http://schemas.microsoft.com/office/drawing/2014/main" val="3674020900"/>
                    </a:ext>
                  </a:extLst>
                </a:gridCol>
                <a:gridCol w="356180">
                  <a:extLst>
                    <a:ext uri="{9D8B030D-6E8A-4147-A177-3AD203B41FA5}">
                      <a16:colId xmlns:a16="http://schemas.microsoft.com/office/drawing/2014/main" val="1646421405"/>
                    </a:ext>
                  </a:extLst>
                </a:gridCol>
                <a:gridCol w="356180">
                  <a:extLst>
                    <a:ext uri="{9D8B030D-6E8A-4147-A177-3AD203B41FA5}">
                      <a16:colId xmlns:a16="http://schemas.microsoft.com/office/drawing/2014/main" val="237268451"/>
                    </a:ext>
                  </a:extLst>
                </a:gridCol>
                <a:gridCol w="356180">
                  <a:extLst>
                    <a:ext uri="{9D8B030D-6E8A-4147-A177-3AD203B41FA5}">
                      <a16:colId xmlns:a16="http://schemas.microsoft.com/office/drawing/2014/main" val="116076553"/>
                    </a:ext>
                  </a:extLst>
                </a:gridCol>
                <a:gridCol w="414398">
                  <a:extLst>
                    <a:ext uri="{9D8B030D-6E8A-4147-A177-3AD203B41FA5}">
                      <a16:colId xmlns:a16="http://schemas.microsoft.com/office/drawing/2014/main" val="2680394440"/>
                    </a:ext>
                  </a:extLst>
                </a:gridCol>
                <a:gridCol w="969070">
                  <a:extLst>
                    <a:ext uri="{9D8B030D-6E8A-4147-A177-3AD203B41FA5}">
                      <a16:colId xmlns:a16="http://schemas.microsoft.com/office/drawing/2014/main" val="3389056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CHO \ 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8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8319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E6E714-E2AE-A7F9-AA08-AEB8DD4D5509}"/>
              </a:ext>
            </a:extLst>
          </p:cNvPr>
          <p:cNvSpPr txBox="1"/>
          <p:nvPr/>
        </p:nvSpPr>
        <p:spPr>
          <a:xfrm>
            <a:off x="190550" y="6318300"/>
            <a:ext cx="437728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dirty="0">
                <a:latin typeface="+mn-lt"/>
              </a:rPr>
              <a:t>6TiSCH and 6top: https://</a:t>
            </a:r>
            <a:r>
              <a:rPr lang="en-GB" sz="1200" dirty="0" err="1">
                <a:latin typeface="+mn-lt"/>
              </a:rPr>
              <a:t>doi.org</a:t>
            </a:r>
            <a:r>
              <a:rPr lang="en-GB" sz="1200" dirty="0">
                <a:latin typeface="+mn-lt"/>
              </a:rPr>
              <a:t>/10.1109/COMST.2019.2939407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1F77A0-A875-5F0A-2D2D-027794A03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84141"/>
              </p:ext>
            </p:extLst>
          </p:nvPr>
        </p:nvGraphicFramePr>
        <p:xfrm>
          <a:off x="6455246" y="3222848"/>
          <a:ext cx="5645582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341">
                  <a:extLst>
                    <a:ext uri="{9D8B030D-6E8A-4147-A177-3AD203B41FA5}">
                      <a16:colId xmlns:a16="http://schemas.microsoft.com/office/drawing/2014/main" val="598276548"/>
                    </a:ext>
                  </a:extLst>
                </a:gridCol>
                <a:gridCol w="758793">
                  <a:extLst>
                    <a:ext uri="{9D8B030D-6E8A-4147-A177-3AD203B41FA5}">
                      <a16:colId xmlns:a16="http://schemas.microsoft.com/office/drawing/2014/main" val="1432693419"/>
                    </a:ext>
                  </a:extLst>
                </a:gridCol>
                <a:gridCol w="3490448">
                  <a:extLst>
                    <a:ext uri="{9D8B030D-6E8A-4147-A177-3AD203B41FA5}">
                      <a16:colId xmlns:a16="http://schemas.microsoft.com/office/drawing/2014/main" val="2187176410"/>
                    </a:ext>
                  </a:extLst>
                </a:gridCol>
              </a:tblGrid>
              <a:tr h="270023">
                <a:tc>
                  <a:txBody>
                    <a:bodyPr/>
                    <a:lstStyle/>
                    <a:p>
                      <a:r>
                        <a:rPr lang="en-DK" sz="1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32310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Add slot between two neighbours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53655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Delete slot from schedule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390147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RELOCATE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Relocate slot in schedule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71789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Count slots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710345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List slots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14907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Send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95189"/>
                  </a:ext>
                </a:extLst>
              </a:tr>
              <a:tr h="270023"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K" sz="14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Clear slots between two neighbours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687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D73CEE-EA66-C6A5-5A5D-36930B047FE6}"/>
              </a:ext>
            </a:extLst>
          </p:cNvPr>
          <p:cNvSpPr txBox="1"/>
          <p:nvPr/>
        </p:nvSpPr>
        <p:spPr>
          <a:xfrm>
            <a:off x="8344287" y="2914805"/>
            <a:ext cx="18674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DK" b="1" dirty="0">
                <a:ea typeface="Verdana" panose="020B0604030504040204" pitchFamily="34" charset="0"/>
                <a:cs typeface="Verdana" panose="020B0604030504040204" pitchFamily="34" charset="0"/>
              </a:rPr>
              <a:t>6top Commands</a:t>
            </a:r>
          </a:p>
        </p:txBody>
      </p:sp>
    </p:spTree>
    <p:extLst>
      <p:ext uri="{BB962C8B-B14F-4D97-AF65-F5344CB8AC3E}">
        <p14:creationId xmlns:p14="http://schemas.microsoft.com/office/powerpoint/2010/main" val="1468631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708F-77DB-464C-618F-C0332742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Autonomous Scheduling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03DB4-8625-B293-04FB-3A91E7D75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3" y="1600200"/>
            <a:ext cx="10361851" cy="4565700"/>
          </a:xfrm>
        </p:spPr>
        <p:txBody>
          <a:bodyPr/>
          <a:lstStyle/>
          <a:p>
            <a:endParaRPr lang="en-GB" sz="1000" dirty="0"/>
          </a:p>
          <a:p>
            <a:r>
              <a:rPr lang="en-GB" dirty="0"/>
              <a:t>Each node derives and changes its schedule autonomously</a:t>
            </a:r>
          </a:p>
          <a:p>
            <a:pPr lvl="1"/>
            <a:r>
              <a:rPr lang="en-GB" dirty="0"/>
              <a:t>No need to exchange messages</a:t>
            </a:r>
          </a:p>
          <a:p>
            <a:pPr lvl="1"/>
            <a:r>
              <a:rPr lang="en-GB" dirty="0"/>
              <a:t>Cannot guarantee a collision-free schedule</a:t>
            </a:r>
          </a:p>
          <a:p>
            <a:pPr lvl="1"/>
            <a:endParaRPr lang="en-GB" sz="1000" dirty="0"/>
          </a:p>
          <a:p>
            <a:r>
              <a:rPr lang="en-GB" dirty="0"/>
              <a:t>Shared slots are used for the routing protocol to determine parent nodes</a:t>
            </a:r>
            <a:endParaRPr lang="en-GB" sz="1000" dirty="0"/>
          </a:p>
          <a:p>
            <a:pPr lvl="1"/>
            <a:r>
              <a:rPr lang="en-GB" dirty="0"/>
              <a:t>Nodes autonomously determine when to transmit/receive using routing information</a:t>
            </a:r>
          </a:p>
          <a:p>
            <a:pPr lvl="1"/>
            <a:r>
              <a:rPr lang="en-GB" dirty="0"/>
              <a:t>Devices hash the Node ID or MAC address (of sender or receiver) modulo frame size to determine which slot to use</a:t>
            </a:r>
          </a:p>
          <a:p>
            <a:pPr lvl="1"/>
            <a:endParaRPr lang="en-GB" sz="1000" dirty="0"/>
          </a:p>
          <a:p>
            <a:r>
              <a:rPr lang="en-GB" dirty="0"/>
              <a:t>Orchestra is a widely used autonomous scheduler (albeit not a standard)</a:t>
            </a:r>
          </a:p>
          <a:p>
            <a:pPr marL="127000" indent="0"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68553-7967-CF59-CBC7-5D8EFEB35291}"/>
              </a:ext>
            </a:extLst>
          </p:cNvPr>
          <p:cNvSpPr txBox="1"/>
          <p:nvPr/>
        </p:nvSpPr>
        <p:spPr>
          <a:xfrm>
            <a:off x="190550" y="6318300"/>
            <a:ext cx="3553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dirty="0">
                <a:latin typeface="+mn-lt"/>
              </a:rPr>
              <a:t>Orchestra: https://</a:t>
            </a:r>
            <a:r>
              <a:rPr lang="en-GB" sz="1200" dirty="0" err="1">
                <a:latin typeface="+mn-lt"/>
              </a:rPr>
              <a:t>doi.org</a:t>
            </a:r>
            <a:r>
              <a:rPr lang="en-GB" sz="1200" dirty="0">
                <a:latin typeface="+mn-lt"/>
              </a:rPr>
              <a:t>/10.1145/2809695.2809714</a:t>
            </a:r>
          </a:p>
        </p:txBody>
      </p:sp>
    </p:spTree>
    <p:extLst>
      <p:ext uri="{BB962C8B-B14F-4D97-AF65-F5344CB8AC3E}">
        <p14:creationId xmlns:p14="http://schemas.microsoft.com/office/powerpoint/2010/main" val="2277952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5D82-9571-3737-237F-EAED062C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Joining a TSCH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3F3F8-4956-B459-52B3-B715B4938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How does a new device join a TSCH network?</a:t>
            </a:r>
          </a:p>
          <a:p>
            <a:endParaRPr lang="en-GB" dirty="0"/>
          </a:p>
          <a:p>
            <a:r>
              <a:rPr lang="en-GB" dirty="0"/>
              <a:t>A new device that wants to join a TSCH network:</a:t>
            </a:r>
          </a:p>
          <a:p>
            <a:pPr lvl="1"/>
            <a:r>
              <a:rPr lang="en-GB" dirty="0"/>
              <a:t>Does not know the schedule (unless static scheduling is used)</a:t>
            </a:r>
          </a:p>
          <a:p>
            <a:pPr lvl="1"/>
            <a:r>
              <a:rPr lang="en-GB" dirty="0"/>
              <a:t>Does not know the current ASN</a:t>
            </a:r>
          </a:p>
          <a:p>
            <a:pPr lvl="1"/>
            <a:r>
              <a:rPr lang="en-GB" dirty="0"/>
              <a:t>Does not know when the beginning of a frame/slot is (not in sync)</a:t>
            </a:r>
          </a:p>
          <a:p>
            <a:pPr lvl="1"/>
            <a:endParaRPr lang="en-GB" dirty="0"/>
          </a:p>
          <a:p>
            <a:r>
              <a:rPr lang="en-GB" dirty="0"/>
              <a:t>Enhanced Beacon (EB)</a:t>
            </a:r>
          </a:p>
          <a:p>
            <a:pPr lvl="1"/>
            <a:r>
              <a:rPr lang="en-GB" dirty="0"/>
              <a:t>Devices of the TSCH network periodically broadcast an EB to advertise the network</a:t>
            </a:r>
          </a:p>
          <a:p>
            <a:pPr lvl="1"/>
            <a:r>
              <a:rPr lang="en-GB" dirty="0"/>
              <a:t>EB includes the current ASN and (part of) the schedule</a:t>
            </a:r>
          </a:p>
          <a:p>
            <a:pPr lvl="1"/>
            <a:endParaRPr lang="en-GB" dirty="0"/>
          </a:p>
          <a:p>
            <a:r>
              <a:rPr lang="en-GB" dirty="0"/>
              <a:t>The joining device scans the wireless medium for an EB but without knowing the time and channel of the transmission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417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7B01-5C2B-721D-19B1-6C6E1E1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for an EB packet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6780B-4A05-1D27-8C0A-654581686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2836912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 joining node scans sequentially all the channels until it receives an EB</a:t>
            </a:r>
          </a:p>
          <a:p>
            <a:pPr lvl="1"/>
            <a:r>
              <a:rPr lang="en-GB" dirty="0"/>
              <a:t>If the CHS is fixed, the joining node needs to search only those channels</a:t>
            </a:r>
          </a:p>
          <a:p>
            <a:pPr lvl="1"/>
            <a:r>
              <a:rPr lang="en-GB" dirty="0"/>
              <a:t>Otherwise, it needs to search all 16 channels</a:t>
            </a:r>
          </a:p>
          <a:p>
            <a:pPr lvl="1"/>
            <a:endParaRPr lang="en-GB" dirty="0"/>
          </a:p>
          <a:p>
            <a:r>
              <a:rPr lang="en-GB" dirty="0"/>
              <a:t>Upon the reception of the first EB, the joining node keeps scanning for a potentially better parent until a timeout or a maximum number of candidate parents is reached</a:t>
            </a:r>
          </a:p>
          <a:p>
            <a:endParaRPr lang="en-GB" dirty="0"/>
          </a:p>
          <a:p>
            <a:r>
              <a:rPr lang="en-GB" dirty="0"/>
              <a:t>The joining process is notoriously slow and inefficient</a:t>
            </a:r>
          </a:p>
          <a:p>
            <a:pPr lvl="1"/>
            <a:r>
              <a:rPr lang="en-GB" dirty="0"/>
              <a:t>But often considered insignificant in static TSCH networks as it ideally happens just once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DB4CCF-6C8B-5F92-E513-ADAE128B0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687" y="4483461"/>
            <a:ext cx="9109864" cy="21138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B030FEE-9943-8C4C-F61B-F1CBF24F9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261" y="1052736"/>
            <a:ext cx="1672284" cy="1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6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473A-47FE-2A52-EF0E-DDDC7914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3CE29-32C1-7815-7880-0A78A6591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  <a:p>
            <a:r>
              <a:rPr lang="en-DK" dirty="0"/>
              <a:t>IEEE 802.15.4 TSCH (Time-Slotted Channel Hopping)</a:t>
            </a:r>
          </a:p>
          <a:p>
            <a:pPr lvl="1"/>
            <a:r>
              <a:rPr lang="en-DK" dirty="0"/>
              <a:t>A reliable wireless solution for the Industry 4.0</a:t>
            </a:r>
          </a:p>
          <a:p>
            <a:pPr lvl="1"/>
            <a:endParaRPr lang="en-DK" dirty="0"/>
          </a:p>
          <a:p>
            <a:pPr lvl="1"/>
            <a:endParaRPr lang="en-DK" dirty="0"/>
          </a:p>
          <a:p>
            <a:r>
              <a:rPr lang="en-DK" dirty="0"/>
              <a:t>TSCH Mechanics</a:t>
            </a:r>
          </a:p>
          <a:p>
            <a:pPr lvl="1"/>
            <a:r>
              <a:rPr lang="en-DK" dirty="0"/>
              <a:t>Efficient time synchronisation</a:t>
            </a:r>
          </a:p>
          <a:p>
            <a:pPr lvl="1"/>
            <a:r>
              <a:rPr lang="en-DK" dirty="0"/>
              <a:t>Reliable communication based on a schedule</a:t>
            </a:r>
          </a:p>
          <a:p>
            <a:pPr lvl="1"/>
            <a:r>
              <a:rPr lang="en-DK" dirty="0"/>
              <a:t>Interference avoidance with channel hopping</a:t>
            </a:r>
          </a:p>
          <a:p>
            <a:pPr lvl="1"/>
            <a:r>
              <a:rPr lang="en-DK" dirty="0"/>
              <a:t>Centralised/Distributed/Autonomous scheduling</a:t>
            </a:r>
          </a:p>
          <a:p>
            <a:pPr lvl="1"/>
            <a:r>
              <a:rPr lang="en-DK" dirty="0"/>
              <a:t>Joining a TSCH network</a:t>
            </a:r>
          </a:p>
        </p:txBody>
      </p:sp>
    </p:spTree>
    <p:extLst>
      <p:ext uri="{BB962C8B-B14F-4D97-AF65-F5344CB8AC3E}">
        <p14:creationId xmlns:p14="http://schemas.microsoft.com/office/powerpoint/2010/main" val="321119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C52F-503D-5233-5ACD-52F4AB04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94" y="304800"/>
            <a:ext cx="10467088" cy="1143000"/>
          </a:xfrm>
        </p:spPr>
        <p:txBody>
          <a:bodyPr/>
          <a:lstStyle/>
          <a:p>
            <a:r>
              <a:rPr lang="en-GB" dirty="0"/>
              <a:t>Requirements of (Industrial) Networked Embedded Systems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0E676D5-DD56-81D3-E1D6-A87134308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361851" cy="4565700"/>
          </a:xfrm>
        </p:spPr>
        <p:txBody>
          <a:bodyPr/>
          <a:lstStyle/>
          <a:p>
            <a:pPr>
              <a:spcAft>
                <a:spcPts val="300"/>
              </a:spcAft>
            </a:pPr>
            <a:endParaRPr lang="en-GB" sz="800" dirty="0"/>
          </a:p>
          <a:p>
            <a:pPr>
              <a:spcAft>
                <a:spcPts val="300"/>
              </a:spcAft>
            </a:pPr>
            <a:r>
              <a:rPr lang="en-GB" dirty="0"/>
              <a:t>Scalability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Supported number of embedded systems</a:t>
            </a:r>
          </a:p>
          <a:p>
            <a:pPr>
              <a:spcAft>
                <a:spcPts val="300"/>
              </a:spcAft>
            </a:pPr>
            <a:r>
              <a:rPr lang="en-GB" dirty="0"/>
              <a:t>Throughput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Bytes received per second </a:t>
            </a:r>
          </a:p>
          <a:p>
            <a:pPr>
              <a:spcAft>
                <a:spcPts val="300"/>
              </a:spcAft>
            </a:pPr>
            <a:r>
              <a:rPr lang="en-GB" dirty="0"/>
              <a:t>Reliability (Packet Delivery Ratio, PDR)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Number of packets received over packets sent</a:t>
            </a:r>
          </a:p>
          <a:p>
            <a:pPr>
              <a:spcAft>
                <a:spcPts val="300"/>
              </a:spcAft>
            </a:pPr>
            <a:r>
              <a:rPr lang="en-GB" dirty="0"/>
              <a:t>Latency/Delay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Time interval from the time a packet is sent to the time packet received</a:t>
            </a:r>
          </a:p>
          <a:p>
            <a:pPr>
              <a:spcAft>
                <a:spcPts val="300"/>
              </a:spcAft>
            </a:pPr>
            <a:r>
              <a:rPr lang="en-GB" dirty="0"/>
              <a:t>Jitter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Variability of latency/delay</a:t>
            </a:r>
          </a:p>
          <a:p>
            <a:pPr>
              <a:spcAft>
                <a:spcPts val="300"/>
              </a:spcAft>
            </a:pPr>
            <a:r>
              <a:rPr lang="en-GB" dirty="0"/>
              <a:t>Time-sensitivity or determinism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Predictable/bounded latency and jitter</a:t>
            </a:r>
          </a:p>
          <a:p>
            <a:pPr>
              <a:spcAft>
                <a:spcPts val="300"/>
              </a:spcAft>
            </a:pPr>
            <a:r>
              <a:rPr lang="en-GB" dirty="0"/>
              <a:t>Energy Efficiency and Consumption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All above need energy</a:t>
            </a:r>
          </a:p>
        </p:txBody>
      </p:sp>
    </p:spTree>
    <p:extLst>
      <p:ext uri="{BB962C8B-B14F-4D97-AF65-F5344CB8AC3E}">
        <p14:creationId xmlns:p14="http://schemas.microsoft.com/office/powerpoint/2010/main" val="51812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C52F-503D-5233-5ACD-52F4AB042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94" y="304800"/>
            <a:ext cx="10467088" cy="1143000"/>
          </a:xfrm>
        </p:spPr>
        <p:txBody>
          <a:bodyPr/>
          <a:lstStyle/>
          <a:p>
            <a:r>
              <a:rPr lang="en-GB" dirty="0"/>
              <a:t>Requirements of (Industrial) Networked Embedded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624E-7775-2EB4-B0F0-C95C2518F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endParaRPr lang="en-GB" sz="800" dirty="0"/>
          </a:p>
          <a:p>
            <a:pPr>
              <a:spcAft>
                <a:spcPts val="300"/>
              </a:spcAft>
            </a:pPr>
            <a:r>
              <a:rPr lang="en-GB" dirty="0"/>
              <a:t>Scalability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Supported number of embedded systems</a:t>
            </a:r>
          </a:p>
          <a:p>
            <a:pPr>
              <a:spcAft>
                <a:spcPts val="300"/>
              </a:spcAft>
            </a:pPr>
            <a:r>
              <a:rPr lang="en-GB" dirty="0"/>
              <a:t>Throughput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Bytes received per second </a:t>
            </a:r>
          </a:p>
          <a:p>
            <a:pPr>
              <a:spcAft>
                <a:spcPts val="300"/>
              </a:spcAft>
            </a:pPr>
            <a:r>
              <a:rPr lang="en-GB" dirty="0"/>
              <a:t>Reliability (Packet Delivery Ratio, PDR)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Number of packets received over packets sent</a:t>
            </a:r>
          </a:p>
          <a:p>
            <a:pPr>
              <a:spcAft>
                <a:spcPts val="300"/>
              </a:spcAft>
            </a:pPr>
            <a:r>
              <a:rPr lang="en-GB" dirty="0"/>
              <a:t>Latency/Delay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Time interval from the time a packet is sent to the time packet received</a:t>
            </a:r>
          </a:p>
          <a:p>
            <a:pPr>
              <a:spcAft>
                <a:spcPts val="300"/>
              </a:spcAft>
            </a:pPr>
            <a:r>
              <a:rPr lang="en-GB" dirty="0"/>
              <a:t>Jitter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Variability of latency/delay</a:t>
            </a:r>
          </a:p>
          <a:p>
            <a:pPr>
              <a:spcAft>
                <a:spcPts val="300"/>
              </a:spcAft>
            </a:pPr>
            <a:r>
              <a:rPr lang="en-GB" dirty="0"/>
              <a:t>Time-sensitivity or determinism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Predictable/bounded latency and jitter</a:t>
            </a:r>
          </a:p>
          <a:p>
            <a:pPr>
              <a:spcAft>
                <a:spcPts val="300"/>
              </a:spcAft>
            </a:pPr>
            <a:r>
              <a:rPr lang="en-GB" dirty="0"/>
              <a:t>Energy Efficiency and Consumption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All above need energy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E1E0E-1085-F13D-6D74-0530E51FB6C5}"/>
              </a:ext>
            </a:extLst>
          </p:cNvPr>
          <p:cNvSpPr txBox="1"/>
          <p:nvPr/>
        </p:nvSpPr>
        <p:spPr>
          <a:xfrm>
            <a:off x="7535366" y="4842301"/>
            <a:ext cx="36391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800" dirty="0">
                <a:solidFill>
                  <a:srgbClr val="FF0000"/>
                </a:solidFill>
                <a:latin typeface="+mn-lt"/>
              </a:rPr>
              <a:t>Trade-offs: There is no solution that optimises all; we need figure out what we can afford to sacrifice</a:t>
            </a:r>
          </a:p>
        </p:txBody>
      </p:sp>
    </p:spTree>
    <p:extLst>
      <p:ext uri="{BB962C8B-B14F-4D97-AF65-F5344CB8AC3E}">
        <p14:creationId xmlns:p14="http://schemas.microsoft.com/office/powerpoint/2010/main" val="113247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F756-426E-70D6-303E-A26D1797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Industrial Embedded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A72E3-D823-9DF1-A029-AA553A211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28800"/>
            <a:ext cx="9675000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Industrial Networks carry vital and often safety critical data</a:t>
            </a:r>
          </a:p>
          <a:p>
            <a:pPr lvl="1"/>
            <a:r>
              <a:rPr lang="en-GB" dirty="0"/>
              <a:t>Tend to prioritise reliability and determinism over throughput and energy efficiency</a:t>
            </a:r>
          </a:p>
          <a:p>
            <a:pPr lvl="1"/>
            <a:r>
              <a:rPr lang="en-GB" dirty="0"/>
              <a:t>Best-effort data may co-exist (e.g. vehicle sensor data vs entertainment)</a:t>
            </a:r>
          </a:p>
          <a:p>
            <a:endParaRPr lang="en-GB" dirty="0"/>
          </a:p>
          <a:p>
            <a:r>
              <a:rPr lang="en-GB" dirty="0"/>
              <a:t>Common features</a:t>
            </a:r>
          </a:p>
          <a:p>
            <a:pPr lvl="1"/>
            <a:r>
              <a:rPr lang="en-GB" dirty="0"/>
              <a:t>Schedule-based communication (avoid contention-based protocols)</a:t>
            </a:r>
          </a:p>
          <a:p>
            <a:pPr lvl="1"/>
            <a:r>
              <a:rPr lang="en-GB" dirty="0"/>
              <a:t>Time synchronisation</a:t>
            </a:r>
          </a:p>
          <a:p>
            <a:pPr lvl="1"/>
            <a:r>
              <a:rPr lang="en-GB" dirty="0"/>
              <a:t>Traffic prioritisation</a:t>
            </a:r>
          </a:p>
          <a:p>
            <a:pPr lvl="1"/>
            <a:r>
              <a:rPr lang="en-GB" dirty="0"/>
              <a:t>Redundancy</a:t>
            </a:r>
          </a:p>
          <a:p>
            <a:pPr lvl="1"/>
            <a:r>
              <a:rPr lang="en-GB" dirty="0"/>
              <a:t>Interference mitigation</a:t>
            </a:r>
          </a:p>
          <a:p>
            <a:pPr lvl="1"/>
            <a:endParaRPr lang="en-GB" dirty="0"/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TSCH</a:t>
            </a:r>
          </a:p>
          <a:p>
            <a:pPr lvl="1"/>
            <a:r>
              <a:rPr lang="en-GB" dirty="0"/>
              <a:t>TSN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604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91E5-AF43-4C2E-8C29-959950F9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Industrial Wireless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1068D-DD5B-A9D7-B4F5-8625EF07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5" y="1600200"/>
            <a:ext cx="4418415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The 6TiSCH protocol stack</a:t>
            </a:r>
          </a:p>
          <a:p>
            <a:pPr lvl="1"/>
            <a:endParaRPr lang="en-GB" dirty="0"/>
          </a:p>
          <a:p>
            <a:r>
              <a:rPr lang="en-GB" dirty="0"/>
              <a:t>A collection of IEEE/IETF standards</a:t>
            </a:r>
          </a:p>
          <a:p>
            <a:endParaRPr lang="en-GB" dirty="0"/>
          </a:p>
          <a:p>
            <a:r>
              <a:rPr lang="en-GB" dirty="0"/>
              <a:t>Aiming at industrial wireless networks that require high reliability and deterministic delay/jitter</a:t>
            </a:r>
          </a:p>
          <a:p>
            <a:endParaRPr lang="en-GB" dirty="0"/>
          </a:p>
          <a:p>
            <a:r>
              <a:rPr lang="en-GB" dirty="0"/>
              <a:t>Main components</a:t>
            </a:r>
          </a:p>
          <a:p>
            <a:pPr lvl="1"/>
            <a:r>
              <a:rPr lang="en-GB" dirty="0"/>
              <a:t>RPL</a:t>
            </a:r>
          </a:p>
          <a:p>
            <a:pPr lvl="1"/>
            <a:r>
              <a:rPr lang="en-GB" dirty="0"/>
              <a:t>IPv6</a:t>
            </a:r>
          </a:p>
          <a:p>
            <a:pPr lvl="1"/>
            <a:r>
              <a:rPr lang="en-GB" dirty="0"/>
              <a:t>6top</a:t>
            </a:r>
          </a:p>
          <a:p>
            <a:pPr lvl="1"/>
            <a:r>
              <a:rPr lang="en-GB" dirty="0"/>
              <a:t>IEEE 802.15.4 TSCH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33B3A1-0043-6F1C-C30C-484307BDBB91}"/>
              </a:ext>
            </a:extLst>
          </p:cNvPr>
          <p:cNvSpPr/>
          <p:nvPr/>
        </p:nvSpPr>
        <p:spPr bwMode="auto">
          <a:xfrm>
            <a:off x="7103318" y="5169957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IEEE </a:t>
            </a: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802.15.4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9D104-0830-CC82-3A8C-D73EC81C1C35}"/>
              </a:ext>
            </a:extLst>
          </p:cNvPr>
          <p:cNvSpPr/>
          <p:nvPr/>
        </p:nvSpPr>
        <p:spPr bwMode="auto">
          <a:xfrm>
            <a:off x="7103318" y="4665901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IEEE </a:t>
            </a: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rPr>
              <a:t>802.15.4e TSCH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1C275-0C9C-17B4-6E7B-64AAD0B6F0B3}"/>
              </a:ext>
            </a:extLst>
          </p:cNvPr>
          <p:cNvSpPr/>
          <p:nvPr/>
        </p:nvSpPr>
        <p:spPr bwMode="auto">
          <a:xfrm>
            <a:off x="7103318" y="4159079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6top</a:t>
            </a:r>
            <a:endParaRPr kumimoji="0" lang="en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630E84-2AC5-00C3-3743-53B1448BF46C}"/>
              </a:ext>
            </a:extLst>
          </p:cNvPr>
          <p:cNvSpPr/>
          <p:nvPr/>
        </p:nvSpPr>
        <p:spPr bwMode="auto">
          <a:xfrm>
            <a:off x="7103318" y="3652257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6LoWPAN</a:t>
            </a:r>
            <a:endParaRPr kumimoji="0" lang="en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6D207-B95A-E0C8-6CE1-02699BFAA706}"/>
              </a:ext>
            </a:extLst>
          </p:cNvPr>
          <p:cNvSpPr/>
          <p:nvPr/>
        </p:nvSpPr>
        <p:spPr bwMode="auto">
          <a:xfrm>
            <a:off x="7102800" y="3145435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IPv6</a:t>
            </a:r>
            <a:endParaRPr kumimoji="0" lang="en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731F2-DF60-3CBE-5388-742950591721}"/>
              </a:ext>
            </a:extLst>
          </p:cNvPr>
          <p:cNvSpPr/>
          <p:nvPr/>
        </p:nvSpPr>
        <p:spPr bwMode="auto">
          <a:xfrm>
            <a:off x="7102800" y="2638613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TCP / UDP / ICMP</a:t>
            </a:r>
            <a:endParaRPr kumimoji="0" lang="en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D53DD-8F24-8E93-39E3-F2B21D49C320}"/>
              </a:ext>
            </a:extLst>
          </p:cNvPr>
          <p:cNvSpPr/>
          <p:nvPr/>
        </p:nvSpPr>
        <p:spPr bwMode="auto">
          <a:xfrm>
            <a:off x="7089782" y="2131791"/>
            <a:ext cx="4418414" cy="41928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MQTT / CoAP / others</a:t>
            </a:r>
            <a:endParaRPr kumimoji="0" lang="en-DK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C569-789C-E783-FA0C-6549DB7882A4}"/>
              </a:ext>
            </a:extLst>
          </p:cNvPr>
          <p:cNvSpPr txBox="1"/>
          <p:nvPr/>
        </p:nvSpPr>
        <p:spPr>
          <a:xfrm>
            <a:off x="6682305" y="4817482"/>
            <a:ext cx="276999" cy="53540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DK" sz="1800" dirty="0">
                <a:ea typeface="Verdana" panose="020B0604030504040204" pitchFamily="34" charset="0"/>
                <a:cs typeface="Verdana" panose="020B0604030504040204" pitchFamily="34" charset="0"/>
              </a:rPr>
              <a:t>IEEE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43E33-2A13-4370-8D8B-A5A2EE95F7F8}"/>
              </a:ext>
            </a:extLst>
          </p:cNvPr>
          <p:cNvSpPr txBox="1"/>
          <p:nvPr/>
        </p:nvSpPr>
        <p:spPr>
          <a:xfrm>
            <a:off x="6651205" y="3210424"/>
            <a:ext cx="276999" cy="519373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DK" sz="1800" dirty="0">
                <a:ea typeface="Verdana" panose="020B0604030504040204" pitchFamily="34" charset="0"/>
                <a:cs typeface="Verdana" panose="020B0604030504040204" pitchFamily="34" charset="0"/>
              </a:rPr>
              <a:t>IETF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EF149-67BF-B62E-33A1-E44834AE71BD}"/>
              </a:ext>
            </a:extLst>
          </p:cNvPr>
          <p:cNvSpPr txBox="1"/>
          <p:nvPr/>
        </p:nvSpPr>
        <p:spPr>
          <a:xfrm>
            <a:off x="190550" y="6318300"/>
            <a:ext cx="36683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dirty="0">
                <a:latin typeface="+mn-lt"/>
              </a:rPr>
              <a:t>6TiSCH: https://</a:t>
            </a:r>
            <a:r>
              <a:rPr lang="en-GB" sz="1200" dirty="0" err="1">
                <a:latin typeface="+mn-lt"/>
              </a:rPr>
              <a:t>doi.org</a:t>
            </a:r>
            <a:r>
              <a:rPr lang="en-GB" sz="1200" dirty="0">
                <a:latin typeface="+mn-lt"/>
              </a:rPr>
              <a:t>/10.1007/978-3-319-04223-7_5</a:t>
            </a:r>
          </a:p>
        </p:txBody>
      </p:sp>
    </p:spTree>
    <p:extLst>
      <p:ext uri="{BB962C8B-B14F-4D97-AF65-F5344CB8AC3E}">
        <p14:creationId xmlns:p14="http://schemas.microsoft.com/office/powerpoint/2010/main" val="88450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A508-EA62-8B00-8511-57ADA324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IEEE 802.15.4 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3AC82-22CB-F835-56CD-17590BA21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694" y="1600200"/>
            <a:ext cx="10277188" cy="45657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 low-power wireless standard for Low-Rate Wireless Personal Area Networks (LR-WPANs)</a:t>
            </a:r>
          </a:p>
          <a:p>
            <a:pPr lvl="1"/>
            <a:r>
              <a:rPr lang="en-GB" dirty="0"/>
              <a:t>Supports two ISM Bands (2.4 GHz, sub-GHz)</a:t>
            </a:r>
          </a:p>
          <a:p>
            <a:pPr lvl="1"/>
            <a:r>
              <a:rPr lang="en-GB" dirty="0"/>
              <a:t>250 kbps data rate @ 2.4 GHz</a:t>
            </a:r>
          </a:p>
          <a:p>
            <a:pPr lvl="1"/>
            <a:r>
              <a:rPr lang="en-GB" dirty="0"/>
              <a:t>127-byte packets</a:t>
            </a:r>
          </a:p>
          <a:p>
            <a:pPr lvl="1"/>
            <a:r>
              <a:rPr lang="en-GB" dirty="0"/>
              <a:t>16 channels @ 2.4 GHz </a:t>
            </a:r>
            <a:br>
              <a:rPr lang="en-GB" dirty="0"/>
            </a:br>
            <a:r>
              <a:rPr lang="en-GB" dirty="0"/>
              <a:t>(+ 1 channel @ 868 MHz in Europe)</a:t>
            </a:r>
          </a:p>
          <a:p>
            <a:pPr lvl="1"/>
            <a:r>
              <a:rPr lang="en-GB" dirty="0"/>
              <a:t>Supports encryption/authentication</a:t>
            </a:r>
          </a:p>
          <a:p>
            <a:endParaRPr lang="en-GB" dirty="0"/>
          </a:p>
          <a:p>
            <a:r>
              <a:rPr lang="en-GB" dirty="0"/>
              <a:t>Used in smart home/city/* wireless </a:t>
            </a:r>
            <a:br>
              <a:rPr lang="en-GB" dirty="0"/>
            </a:br>
            <a:r>
              <a:rPr lang="en-GB" dirty="0"/>
              <a:t>networks (Thread, Zigbee)</a:t>
            </a:r>
          </a:p>
          <a:p>
            <a:endParaRPr lang="en-GB" dirty="0"/>
          </a:p>
          <a:p>
            <a:r>
              <a:rPr lang="en-GB" dirty="0"/>
              <a:t>Used in industrial wireless networks</a:t>
            </a:r>
            <a:br>
              <a:rPr lang="en-GB" dirty="0"/>
            </a:br>
            <a:r>
              <a:rPr lang="en-GB" dirty="0"/>
              <a:t>(6TiSCH)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DCEC8E0-6400-35D5-685C-BDEE985EFB9F}"/>
              </a:ext>
            </a:extLst>
          </p:cNvPr>
          <p:cNvGrpSpPr/>
          <p:nvPr/>
        </p:nvGrpSpPr>
        <p:grpSpPr>
          <a:xfrm>
            <a:off x="5209450" y="2708920"/>
            <a:ext cx="6790412" cy="3701607"/>
            <a:chOff x="5209450" y="2103657"/>
            <a:chExt cx="6790412" cy="3701607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EBE440B-11AD-21BF-134F-563A7A2C28B7}"/>
                </a:ext>
              </a:extLst>
            </p:cNvPr>
            <p:cNvSpPr/>
            <p:nvPr/>
          </p:nvSpPr>
          <p:spPr bwMode="auto">
            <a:xfrm>
              <a:off x="9854080" y="2103657"/>
              <a:ext cx="1302634" cy="3672408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46812E-ECEE-E1F4-5602-BAD9B388B3F9}"/>
                </a:ext>
              </a:extLst>
            </p:cNvPr>
            <p:cNvSpPr/>
            <p:nvPr/>
          </p:nvSpPr>
          <p:spPr bwMode="auto">
            <a:xfrm>
              <a:off x="8176948" y="2103657"/>
              <a:ext cx="1302634" cy="3672408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B938B5F-08AC-EC0B-BAEE-262B5BF34A9E}"/>
                </a:ext>
              </a:extLst>
            </p:cNvPr>
            <p:cNvSpPr/>
            <p:nvPr/>
          </p:nvSpPr>
          <p:spPr bwMode="auto">
            <a:xfrm>
              <a:off x="6364399" y="2132856"/>
              <a:ext cx="1302634" cy="3672408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E3F2980-C4A1-3BDD-E1C4-B7159F16132D}"/>
                </a:ext>
              </a:extLst>
            </p:cNvPr>
            <p:cNvGrpSpPr/>
            <p:nvPr/>
          </p:nvGrpSpPr>
          <p:grpSpPr>
            <a:xfrm>
              <a:off x="6240348" y="3209144"/>
              <a:ext cx="5611034" cy="1584474"/>
              <a:chOff x="4735646" y="3099279"/>
              <a:chExt cx="7835736" cy="215852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75B3877-60AE-611C-ADA6-826874183925}"/>
                  </a:ext>
                </a:extLst>
              </p:cNvPr>
              <p:cNvSpPr/>
              <p:nvPr/>
            </p:nvSpPr>
            <p:spPr bwMode="auto">
              <a:xfrm>
                <a:off x="631123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DBD31FA-1A4D-7F29-F5D6-44D776E25C4D}"/>
                  </a:ext>
                </a:extLst>
              </p:cNvPr>
              <p:cNvSpPr/>
              <p:nvPr/>
            </p:nvSpPr>
            <p:spPr bwMode="auto">
              <a:xfrm>
                <a:off x="651521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3D2FDB4-2FBB-5FEE-1079-F39EC7C8CA66}"/>
                  </a:ext>
                </a:extLst>
              </p:cNvPr>
              <p:cNvSpPr/>
              <p:nvPr/>
            </p:nvSpPr>
            <p:spPr bwMode="auto">
              <a:xfrm>
                <a:off x="670681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884CA0D-096A-6BE1-CA38-0B30B131E28C}"/>
                  </a:ext>
                </a:extLst>
              </p:cNvPr>
              <p:cNvSpPr/>
              <p:nvPr/>
            </p:nvSpPr>
            <p:spPr bwMode="auto">
              <a:xfrm>
                <a:off x="691080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59A5C8A-EA88-68BC-DF4E-4EE26DC993B5}"/>
                  </a:ext>
                </a:extLst>
              </p:cNvPr>
              <p:cNvSpPr/>
              <p:nvPr/>
            </p:nvSpPr>
            <p:spPr bwMode="auto">
              <a:xfrm>
                <a:off x="710018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D476F3-4E09-6267-0802-EB362C385D5B}"/>
                  </a:ext>
                </a:extLst>
              </p:cNvPr>
              <p:cNvSpPr/>
              <p:nvPr/>
            </p:nvSpPr>
            <p:spPr bwMode="auto">
              <a:xfrm>
                <a:off x="730416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7A9B8BE-BFD2-822A-98CE-739FF896F2E7}"/>
                  </a:ext>
                </a:extLst>
              </p:cNvPr>
              <p:cNvSpPr/>
              <p:nvPr/>
            </p:nvSpPr>
            <p:spPr bwMode="auto">
              <a:xfrm>
                <a:off x="749576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3A47C4A-44C3-C955-7C92-20F45B46FF8D}"/>
                  </a:ext>
                </a:extLst>
              </p:cNvPr>
              <p:cNvSpPr/>
              <p:nvPr/>
            </p:nvSpPr>
            <p:spPr bwMode="auto">
              <a:xfrm>
                <a:off x="769975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761E512-BBC4-E079-0EAF-0638E6FD01EF}"/>
                  </a:ext>
                </a:extLst>
              </p:cNvPr>
              <p:cNvSpPr/>
              <p:nvPr/>
            </p:nvSpPr>
            <p:spPr bwMode="auto">
              <a:xfrm>
                <a:off x="788236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B5F6EEA-C1B3-A55E-F23D-ED5C002A71BE}"/>
                  </a:ext>
                </a:extLst>
              </p:cNvPr>
              <p:cNvSpPr/>
              <p:nvPr/>
            </p:nvSpPr>
            <p:spPr bwMode="auto">
              <a:xfrm>
                <a:off x="805294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4F5637-418B-5FB2-F53D-46E17CA68F9C}"/>
                  </a:ext>
                </a:extLst>
              </p:cNvPr>
              <p:cNvSpPr/>
              <p:nvPr/>
            </p:nvSpPr>
            <p:spPr bwMode="auto">
              <a:xfrm>
                <a:off x="824453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1A07FB-7AC1-D47F-7207-620268A06F36}"/>
                  </a:ext>
                </a:extLst>
              </p:cNvPr>
              <p:cNvSpPr/>
              <p:nvPr/>
            </p:nvSpPr>
            <p:spPr bwMode="auto">
              <a:xfrm>
                <a:off x="844852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AD2941F-0EDF-4583-1C31-F39B83D43693}"/>
                  </a:ext>
                </a:extLst>
              </p:cNvPr>
              <p:cNvSpPr/>
              <p:nvPr/>
            </p:nvSpPr>
            <p:spPr bwMode="auto">
              <a:xfrm>
                <a:off x="863790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D74D7D9-DD76-C496-EC25-A0C192E2B886}"/>
                  </a:ext>
                </a:extLst>
              </p:cNvPr>
              <p:cNvSpPr/>
              <p:nvPr/>
            </p:nvSpPr>
            <p:spPr bwMode="auto">
              <a:xfrm>
                <a:off x="884189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93F28C3-CA7E-106C-2FB3-DF89450B5667}"/>
                  </a:ext>
                </a:extLst>
              </p:cNvPr>
              <p:cNvSpPr/>
              <p:nvPr/>
            </p:nvSpPr>
            <p:spPr bwMode="auto">
              <a:xfrm>
                <a:off x="903348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66D3A3D-F368-ABDE-1763-112AE9F3D340}"/>
                  </a:ext>
                </a:extLst>
              </p:cNvPr>
              <p:cNvSpPr/>
              <p:nvPr/>
            </p:nvSpPr>
            <p:spPr bwMode="auto">
              <a:xfrm>
                <a:off x="923747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6F5345F-9D88-6EF4-7199-C8CDBF306631}"/>
                  </a:ext>
                </a:extLst>
              </p:cNvPr>
              <p:cNvSpPr/>
              <p:nvPr/>
            </p:nvSpPr>
            <p:spPr bwMode="auto">
              <a:xfrm>
                <a:off x="939570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38B8B8A-B8BE-2A94-AF8F-D52586AD8121}"/>
                  </a:ext>
                </a:extLst>
              </p:cNvPr>
              <p:cNvSpPr/>
              <p:nvPr/>
            </p:nvSpPr>
            <p:spPr bwMode="auto">
              <a:xfrm>
                <a:off x="959969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0D49F67-FF36-BF8B-6BC1-266242C9C6CB}"/>
                  </a:ext>
                </a:extLst>
              </p:cNvPr>
              <p:cNvSpPr/>
              <p:nvPr/>
            </p:nvSpPr>
            <p:spPr bwMode="auto">
              <a:xfrm>
                <a:off x="979128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8449C61-1E26-E736-453D-3BF516B96A11}"/>
                  </a:ext>
                </a:extLst>
              </p:cNvPr>
              <p:cNvSpPr/>
              <p:nvPr/>
            </p:nvSpPr>
            <p:spPr bwMode="auto">
              <a:xfrm>
                <a:off x="999527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8D8D3F8-B5FE-8084-4E96-B21BD8C23A1B}"/>
                  </a:ext>
                </a:extLst>
              </p:cNvPr>
              <p:cNvSpPr/>
              <p:nvPr/>
            </p:nvSpPr>
            <p:spPr bwMode="auto">
              <a:xfrm>
                <a:off x="1018465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F6734E3-E139-086C-91F7-932F84DC95FC}"/>
                  </a:ext>
                </a:extLst>
              </p:cNvPr>
              <p:cNvSpPr/>
              <p:nvPr/>
            </p:nvSpPr>
            <p:spPr bwMode="auto">
              <a:xfrm>
                <a:off x="1038864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C0F973B-9119-126D-508B-F2F565B3CEF9}"/>
                  </a:ext>
                </a:extLst>
              </p:cNvPr>
              <p:cNvSpPr/>
              <p:nvPr/>
            </p:nvSpPr>
            <p:spPr bwMode="auto">
              <a:xfrm>
                <a:off x="1058023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B993DB-D3F1-54BA-9871-507E963C1DE0}"/>
                  </a:ext>
                </a:extLst>
              </p:cNvPr>
              <p:cNvSpPr/>
              <p:nvPr/>
            </p:nvSpPr>
            <p:spPr bwMode="auto">
              <a:xfrm>
                <a:off x="1078422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52F29B9-87B1-DD24-97F4-356C0D656ECE}"/>
                  </a:ext>
                </a:extLst>
              </p:cNvPr>
              <p:cNvSpPr/>
              <p:nvPr/>
            </p:nvSpPr>
            <p:spPr bwMode="auto">
              <a:xfrm>
                <a:off x="1096683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20DCFD9-868D-36F9-3F76-15C8D28545C5}"/>
                  </a:ext>
                </a:extLst>
              </p:cNvPr>
              <p:cNvSpPr/>
              <p:nvPr/>
            </p:nvSpPr>
            <p:spPr bwMode="auto">
              <a:xfrm>
                <a:off x="1117082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1903C95-51A5-2D32-720B-041220070DDC}"/>
                  </a:ext>
                </a:extLst>
              </p:cNvPr>
              <p:cNvSpPr/>
              <p:nvPr/>
            </p:nvSpPr>
            <p:spPr bwMode="auto">
              <a:xfrm>
                <a:off x="11362422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C0237CA-4089-BB14-7724-AC1475A3C434}"/>
                  </a:ext>
                </a:extLst>
              </p:cNvPr>
              <p:cNvSpPr/>
              <p:nvPr/>
            </p:nvSpPr>
            <p:spPr bwMode="auto">
              <a:xfrm>
                <a:off x="1156640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319E516-A257-42A6-B7F1-059879BB3955}"/>
                  </a:ext>
                </a:extLst>
              </p:cNvPr>
              <p:cNvSpPr/>
              <p:nvPr/>
            </p:nvSpPr>
            <p:spPr bwMode="auto">
              <a:xfrm>
                <a:off x="1175578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387EA8-CB82-5EE5-CF58-653BF37CD2B5}"/>
                  </a:ext>
                </a:extLst>
              </p:cNvPr>
              <p:cNvSpPr/>
              <p:nvPr/>
            </p:nvSpPr>
            <p:spPr bwMode="auto">
              <a:xfrm>
                <a:off x="11959774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6A2C460-D261-91FD-1D18-51958E2262B9}"/>
                  </a:ext>
                </a:extLst>
              </p:cNvPr>
              <p:cNvSpPr/>
              <p:nvPr/>
            </p:nvSpPr>
            <p:spPr bwMode="auto">
              <a:xfrm>
                <a:off x="12151372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3AB7862-8DF2-FD95-E971-5E3BE11955A6}"/>
                  </a:ext>
                </a:extLst>
              </p:cNvPr>
              <p:cNvSpPr/>
              <p:nvPr/>
            </p:nvSpPr>
            <p:spPr bwMode="auto">
              <a:xfrm>
                <a:off x="12355358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BE480E8-A86C-C59E-A882-F39234381D4A}"/>
                  </a:ext>
                </a:extLst>
              </p:cNvPr>
              <p:cNvSpPr/>
              <p:nvPr/>
            </p:nvSpPr>
            <p:spPr bwMode="auto">
              <a:xfrm>
                <a:off x="473564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9B3F1A4-13EB-FBEA-380C-711E1C4950B4}"/>
                  </a:ext>
                </a:extLst>
              </p:cNvPr>
              <p:cNvSpPr/>
              <p:nvPr/>
            </p:nvSpPr>
            <p:spPr bwMode="auto">
              <a:xfrm>
                <a:off x="4939632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946AA1B-FF9F-0642-6BF7-0A5AB3E55B27}"/>
                  </a:ext>
                </a:extLst>
              </p:cNvPr>
              <p:cNvSpPr/>
              <p:nvPr/>
            </p:nvSpPr>
            <p:spPr bwMode="auto">
              <a:xfrm>
                <a:off x="513123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DE017BA-CC96-80D6-E8AD-F98929D58299}"/>
                  </a:ext>
                </a:extLst>
              </p:cNvPr>
              <p:cNvSpPr/>
              <p:nvPr/>
            </p:nvSpPr>
            <p:spPr bwMode="auto">
              <a:xfrm>
                <a:off x="533521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FA422C9-CBB3-BA57-C984-C6507068A426}"/>
                  </a:ext>
                </a:extLst>
              </p:cNvPr>
              <p:cNvSpPr/>
              <p:nvPr/>
            </p:nvSpPr>
            <p:spPr bwMode="auto">
              <a:xfrm>
                <a:off x="552459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C3E810-A6EA-7049-2FC5-D2382CD3DFF3}"/>
                  </a:ext>
                </a:extLst>
              </p:cNvPr>
              <p:cNvSpPr/>
              <p:nvPr/>
            </p:nvSpPr>
            <p:spPr bwMode="auto">
              <a:xfrm>
                <a:off x="5728582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630D800-A26A-84AC-C0AA-2F160585AD65}"/>
                  </a:ext>
                </a:extLst>
              </p:cNvPr>
              <p:cNvSpPr/>
              <p:nvPr/>
            </p:nvSpPr>
            <p:spPr bwMode="auto">
              <a:xfrm>
                <a:off x="5920180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7A941A1-E42B-F96D-AC99-ACBA1DCC637D}"/>
                  </a:ext>
                </a:extLst>
              </p:cNvPr>
              <p:cNvSpPr/>
              <p:nvPr/>
            </p:nvSpPr>
            <p:spPr bwMode="auto">
              <a:xfrm>
                <a:off x="6124166" y="3099279"/>
                <a:ext cx="216024" cy="2158521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758417-30A1-5466-18DA-DE667E2AFDFB}"/>
                </a:ext>
              </a:extLst>
            </p:cNvPr>
            <p:cNvGrpSpPr/>
            <p:nvPr/>
          </p:nvGrpSpPr>
          <p:grpSpPr>
            <a:xfrm>
              <a:off x="6458372" y="3007940"/>
              <a:ext cx="5385961" cy="2077244"/>
              <a:chOff x="6458372" y="2435559"/>
              <a:chExt cx="5385961" cy="207724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F24D9E5-CF21-F601-E153-8C2EB8D29172}"/>
                  </a:ext>
                </a:extLst>
              </p:cNvPr>
              <p:cNvSpPr/>
              <p:nvPr/>
            </p:nvSpPr>
            <p:spPr bwMode="auto">
              <a:xfrm>
                <a:off x="6458372" y="2438231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A6468C5-FE13-B86C-9CD0-B04EA56FC159}"/>
                  </a:ext>
                </a:extLst>
              </p:cNvPr>
              <p:cNvSpPr/>
              <p:nvPr/>
            </p:nvSpPr>
            <p:spPr bwMode="auto">
              <a:xfrm>
                <a:off x="6793941" y="2444319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1001680-01BB-941B-DFDD-53E6A64B62BB}"/>
                  </a:ext>
                </a:extLst>
              </p:cNvPr>
              <p:cNvSpPr/>
              <p:nvPr/>
            </p:nvSpPr>
            <p:spPr bwMode="auto">
              <a:xfrm>
                <a:off x="7148483" y="2435559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F8EB930-80A0-3131-69FC-5F5EE124F074}"/>
                  </a:ext>
                </a:extLst>
              </p:cNvPr>
              <p:cNvSpPr/>
              <p:nvPr/>
            </p:nvSpPr>
            <p:spPr bwMode="auto">
              <a:xfrm>
                <a:off x="7484052" y="2441647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BDB4662-9191-9C44-587D-5AC85AC5799A}"/>
                  </a:ext>
                </a:extLst>
              </p:cNvPr>
              <p:cNvSpPr/>
              <p:nvPr/>
            </p:nvSpPr>
            <p:spPr bwMode="auto">
              <a:xfrm>
                <a:off x="7852801" y="2438231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734FD9C-4AA1-5A02-DDEC-603F75ED164B}"/>
                  </a:ext>
                </a:extLst>
              </p:cNvPr>
              <p:cNvSpPr/>
              <p:nvPr/>
            </p:nvSpPr>
            <p:spPr bwMode="auto">
              <a:xfrm>
                <a:off x="8188370" y="2444319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136CBE-568B-384C-DD02-479C426F2F4A}"/>
                  </a:ext>
                </a:extLst>
              </p:cNvPr>
              <p:cNvSpPr/>
              <p:nvPr/>
            </p:nvSpPr>
            <p:spPr bwMode="auto">
              <a:xfrm>
                <a:off x="8555514" y="2450407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BE5E108-27A8-0D49-35A3-0032BF027C65}"/>
                  </a:ext>
                </a:extLst>
              </p:cNvPr>
              <p:cNvSpPr/>
              <p:nvPr/>
            </p:nvSpPr>
            <p:spPr bwMode="auto">
              <a:xfrm>
                <a:off x="8891083" y="2456495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36485E1-4343-7BCF-A950-7837927F3788}"/>
                  </a:ext>
                </a:extLst>
              </p:cNvPr>
              <p:cNvSpPr/>
              <p:nvPr/>
            </p:nvSpPr>
            <p:spPr bwMode="auto">
              <a:xfrm>
                <a:off x="9256931" y="2453063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1F2EB81-76CB-DD84-8884-ADBBF02AFA17}"/>
                  </a:ext>
                </a:extLst>
              </p:cNvPr>
              <p:cNvSpPr/>
              <p:nvPr/>
            </p:nvSpPr>
            <p:spPr bwMode="auto">
              <a:xfrm>
                <a:off x="9592500" y="2459151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54E4397-DECE-3B46-C723-58E4CD1D57DC}"/>
                  </a:ext>
                </a:extLst>
              </p:cNvPr>
              <p:cNvSpPr/>
              <p:nvPr/>
            </p:nvSpPr>
            <p:spPr bwMode="auto">
              <a:xfrm>
                <a:off x="9947042" y="2450391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DE2DB36-9FB9-07FD-7D6D-C49869FF630B}"/>
                  </a:ext>
                </a:extLst>
              </p:cNvPr>
              <p:cNvSpPr/>
              <p:nvPr/>
            </p:nvSpPr>
            <p:spPr bwMode="auto">
              <a:xfrm>
                <a:off x="10282611" y="2456479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7F15309-FB66-047F-159C-9F75667201A6}"/>
                  </a:ext>
                </a:extLst>
              </p:cNvPr>
              <p:cNvSpPr/>
              <p:nvPr/>
            </p:nvSpPr>
            <p:spPr bwMode="auto">
              <a:xfrm>
                <a:off x="10651360" y="2453063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7544321-44DC-D58B-C3D6-5DA015283ADF}"/>
                  </a:ext>
                </a:extLst>
              </p:cNvPr>
              <p:cNvSpPr/>
              <p:nvPr/>
            </p:nvSpPr>
            <p:spPr bwMode="auto">
              <a:xfrm>
                <a:off x="10986929" y="2459151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0C69C1D-B586-751C-6628-E781F5DBCD8F}"/>
                  </a:ext>
                </a:extLst>
              </p:cNvPr>
              <p:cNvSpPr/>
              <p:nvPr/>
            </p:nvSpPr>
            <p:spPr bwMode="auto">
              <a:xfrm>
                <a:off x="11354073" y="2465239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62794D9-4860-C7B7-A83D-8F1D2AAC6EF1}"/>
                  </a:ext>
                </a:extLst>
              </p:cNvPr>
              <p:cNvSpPr/>
              <p:nvPr/>
            </p:nvSpPr>
            <p:spPr bwMode="auto">
              <a:xfrm>
                <a:off x="11689642" y="2471327"/>
                <a:ext cx="154691" cy="204147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ts val="432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+mn-lt"/>
                  <a:ea typeface="ＭＳ Ｐゴシック" pitchFamily="-80" charset="-128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A150CD-9E55-E89D-8E3D-46229D45572E}"/>
                </a:ext>
              </a:extLst>
            </p:cNvPr>
            <p:cNvSpPr/>
            <p:nvPr/>
          </p:nvSpPr>
          <p:spPr bwMode="auto">
            <a:xfrm>
              <a:off x="5879182" y="3939861"/>
              <a:ext cx="6120680" cy="186540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7560959-0865-B92F-6179-830EE17C766B}"/>
                </a:ext>
              </a:extLst>
            </p:cNvPr>
            <p:cNvSpPr txBox="1"/>
            <p:nvPr/>
          </p:nvSpPr>
          <p:spPr>
            <a:xfrm>
              <a:off x="6424380" y="4221088"/>
              <a:ext cx="455253" cy="215444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2405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70843F-6635-8E9E-FEF3-50B864A44DD7}"/>
                </a:ext>
              </a:extLst>
            </p:cNvPr>
            <p:cNvSpPr txBox="1"/>
            <p:nvPr/>
          </p:nvSpPr>
          <p:spPr>
            <a:xfrm>
              <a:off x="7832690" y="3981279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2425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D49CCB-D731-312C-5696-78CD0E4D5679}"/>
                </a:ext>
              </a:extLst>
            </p:cNvPr>
            <p:cNvSpPr txBox="1"/>
            <p:nvPr/>
          </p:nvSpPr>
          <p:spPr>
            <a:xfrm>
              <a:off x="9234023" y="3979536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2445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54ED2AC-EEF0-DEB0-F5CA-58621D01D9EE}"/>
                </a:ext>
              </a:extLst>
            </p:cNvPr>
            <p:cNvSpPr txBox="1"/>
            <p:nvPr/>
          </p:nvSpPr>
          <p:spPr>
            <a:xfrm>
              <a:off x="10642333" y="3979536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2465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C0A246-FF60-44DE-076F-694A128DBBD6}"/>
                </a:ext>
              </a:extLst>
            </p:cNvPr>
            <p:cNvSpPr txBox="1"/>
            <p:nvPr/>
          </p:nvSpPr>
          <p:spPr>
            <a:xfrm>
              <a:off x="6771641" y="3974514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2410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C753DD-E93A-97EF-24D9-6C6ED79A97FC}"/>
                </a:ext>
              </a:extLst>
            </p:cNvPr>
            <p:cNvSpPr txBox="1"/>
            <p:nvPr/>
          </p:nvSpPr>
          <p:spPr>
            <a:xfrm>
              <a:off x="8179951" y="3974514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2430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C0B40D5-818A-7D84-DCA3-D9B691641428}"/>
                </a:ext>
              </a:extLst>
            </p:cNvPr>
            <p:cNvSpPr txBox="1"/>
            <p:nvPr/>
          </p:nvSpPr>
          <p:spPr>
            <a:xfrm>
              <a:off x="9581284" y="3972771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2450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29FF11-B17B-9D1E-951B-04A8A90CB40E}"/>
                </a:ext>
              </a:extLst>
            </p:cNvPr>
            <p:cNvSpPr txBox="1"/>
            <p:nvPr/>
          </p:nvSpPr>
          <p:spPr>
            <a:xfrm>
              <a:off x="10989594" y="3972771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2470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FA674F7-2D0D-ABE8-6C88-396E8C3AAACC}"/>
                </a:ext>
              </a:extLst>
            </p:cNvPr>
            <p:cNvSpPr txBox="1"/>
            <p:nvPr/>
          </p:nvSpPr>
          <p:spPr>
            <a:xfrm>
              <a:off x="7114165" y="3977223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2415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E799ECB-E6B0-626D-30F2-00E49B5A8AB5}"/>
                </a:ext>
              </a:extLst>
            </p:cNvPr>
            <p:cNvSpPr txBox="1"/>
            <p:nvPr/>
          </p:nvSpPr>
          <p:spPr>
            <a:xfrm>
              <a:off x="8522475" y="3977223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2435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F19E50E-34E9-45E2-93C4-3C6C297B82A5}"/>
                </a:ext>
              </a:extLst>
            </p:cNvPr>
            <p:cNvSpPr txBox="1"/>
            <p:nvPr/>
          </p:nvSpPr>
          <p:spPr>
            <a:xfrm>
              <a:off x="9923808" y="3975480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2455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299C56-5462-8AFC-3C78-4DCB777DDDDA}"/>
                </a:ext>
              </a:extLst>
            </p:cNvPr>
            <p:cNvSpPr txBox="1"/>
            <p:nvPr/>
          </p:nvSpPr>
          <p:spPr>
            <a:xfrm>
              <a:off x="11332118" y="3975480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2475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75A9F65-265D-D6E7-2288-BD7CB5C2AC91}"/>
                </a:ext>
              </a:extLst>
            </p:cNvPr>
            <p:cNvSpPr txBox="1"/>
            <p:nvPr/>
          </p:nvSpPr>
          <p:spPr>
            <a:xfrm>
              <a:off x="7461426" y="3970458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2420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F2DDBA-0443-E881-0524-2F3ECFAA2096}"/>
                </a:ext>
              </a:extLst>
            </p:cNvPr>
            <p:cNvSpPr txBox="1"/>
            <p:nvPr/>
          </p:nvSpPr>
          <p:spPr>
            <a:xfrm>
              <a:off x="8869736" y="3970458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2440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D8F2CC8-8A62-A5BF-FCD0-A4CF44D98A9A}"/>
                </a:ext>
              </a:extLst>
            </p:cNvPr>
            <p:cNvSpPr txBox="1"/>
            <p:nvPr/>
          </p:nvSpPr>
          <p:spPr>
            <a:xfrm>
              <a:off x="10271069" y="3968715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2460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E54302-1CEE-929A-61A0-06528997B489}"/>
                </a:ext>
              </a:extLst>
            </p:cNvPr>
            <p:cNvSpPr txBox="1"/>
            <p:nvPr/>
          </p:nvSpPr>
          <p:spPr>
            <a:xfrm>
              <a:off x="11679379" y="3968715"/>
              <a:ext cx="215444" cy="455253"/>
            </a:xfrm>
            <a:prstGeom prst="rect">
              <a:avLst/>
            </a:prstGeom>
            <a:noFill/>
          </p:spPr>
          <p:txBody>
            <a:bodyPr vert="vert270"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2480</a:t>
              </a:r>
              <a:endParaRPr lang="en-DK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44AF72F-5F28-E864-284C-07B941987AD0}"/>
                </a:ext>
              </a:extLst>
            </p:cNvPr>
            <p:cNvSpPr txBox="1"/>
            <p:nvPr/>
          </p:nvSpPr>
          <p:spPr>
            <a:xfrm>
              <a:off x="5209450" y="3955101"/>
              <a:ext cx="93294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Frequency</a:t>
              </a:r>
              <a:b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(MHz)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DA6FD7-8709-D8FD-5E35-595AEE6D9D06}"/>
                </a:ext>
              </a:extLst>
            </p:cNvPr>
            <p:cNvSpPr/>
            <p:nvPr/>
          </p:nvSpPr>
          <p:spPr bwMode="auto">
            <a:xfrm>
              <a:off x="6317693" y="4586748"/>
              <a:ext cx="283271" cy="283271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30041EC-478D-F420-C2B7-86C0BBDC3291}"/>
                </a:ext>
              </a:extLst>
            </p:cNvPr>
            <p:cNvSpPr txBox="1"/>
            <p:nvPr/>
          </p:nvSpPr>
          <p:spPr>
            <a:xfrm>
              <a:off x="6455524" y="4642641"/>
              <a:ext cx="169595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IEEE 802.15.4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D67DE87-4090-32DD-6715-275FFF5B5799}"/>
                </a:ext>
              </a:extLst>
            </p:cNvPr>
            <p:cNvSpPr/>
            <p:nvPr/>
          </p:nvSpPr>
          <p:spPr bwMode="auto">
            <a:xfrm>
              <a:off x="8210054" y="4581128"/>
              <a:ext cx="283271" cy="283271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E042AF3-02FE-97AB-9D7A-19070E7CF3E5}"/>
                </a:ext>
              </a:extLst>
            </p:cNvPr>
            <p:cNvSpPr txBox="1"/>
            <p:nvPr/>
          </p:nvSpPr>
          <p:spPr>
            <a:xfrm>
              <a:off x="8347885" y="4637021"/>
              <a:ext cx="886138" cy="221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BLE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8A0E839-C6C7-BD0F-0CFE-42107E0A77D6}"/>
                </a:ext>
              </a:extLst>
            </p:cNvPr>
            <p:cNvSpPr/>
            <p:nvPr/>
          </p:nvSpPr>
          <p:spPr bwMode="auto">
            <a:xfrm>
              <a:off x="9191871" y="4589872"/>
              <a:ext cx="283271" cy="283271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9F1771-600A-F6EA-051B-2ACBBA26A554}"/>
                </a:ext>
              </a:extLst>
            </p:cNvPr>
            <p:cNvSpPr txBox="1"/>
            <p:nvPr/>
          </p:nvSpPr>
          <p:spPr>
            <a:xfrm>
              <a:off x="9354782" y="4620975"/>
              <a:ext cx="2048017" cy="2210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432"/>
                </a:spcBef>
              </a:pPr>
              <a:r>
                <a:rPr lang="en-DK" sz="1400" dirty="0">
                  <a:ea typeface="Verdana" panose="020B0604030504040204" pitchFamily="34" charset="0"/>
                  <a:cs typeface="Verdana" panose="020B0604030504040204" pitchFamily="34" charset="0"/>
                </a:rPr>
                <a:t>WiFi (Ch 1,6,11)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086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TemplateConfiguration><![CDATA[{"elementsMetadata":[{"type":"shape","id":"75c4f138-eb6a-46f0-85f6-751040f9fc3a","elementConfiguration":{"binding":"UserProfile.Offices.Workarea_{{DocumentLanguage}}","disableUpdates":false,"type":"text"}},{"type":"shape","id":"20b77354-601f-4b0a-87c0-7f21eedcdc1c","elementConfiguration":{"binding":"Form.Date","format":"{{DateFormats.GeneralDate}}","disableUpdates":false,"type":"date"}},{"type":"shape","id":"02475d6e-97eb-4aa5-b188-6687462bd3cd","elementConfiguration":{"binding":"Form.PresentationTitle","disableUpdates":false,"type":"text"}},{"type":"shape","id":"74b5c055-1c18-43bf-b624-f517cb23367a","elementConfiguration":{"binding":"UserProfile.Offices.Workarea_{{DocumentLanguage}}","disableUpdates":false,"type":"text"}},{"type":"shape","id":"0f5311cd-6d35-4387-a099-450202a1fbf2","elementConfiguration":{"binding":"Form.Date","format":"{{DateFormats.GeneralDate}}","disableUpdates":false,"type":"date"}},{"type":"shape","id":"70ef3e03-2b5a-4953-a5a5-c935982dd1d7","elementConfiguration":{"binding":"Form.PresentationTitle","disableUpdates":false,"type":"text"}}],"transformationConfigurations":[{"language":"{{DocumentLanguage}}","disableUpdates":false,"type":"proofingLanguage"}],"enableDocumentContentUpdater":true,"templateName":"DTU Template 16_9 - Corporate red","templateDescription":"","version":"1.2"}]]></TemplafyTemplate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smajjVz2OMmqNcxi1qLrJg=="}]}]]></TemplafyFormConfiguration>
</file>

<file path=customXml/item5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6003040","version":"1.2"}]]></TemplafySlideTemplateConfiguration>
</file>

<file path=customXml/item6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128185","version":"1.2"}]]></TemplafySlideTemplate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2.xml><?xml version="1.0" encoding="utf-8"?>
<ds:datastoreItem xmlns:ds="http://schemas.openxmlformats.org/officeDocument/2006/customXml" ds:itemID="{8660AB89-308F-4A34-B01B-CC1A9333F1B1}">
  <ds:schemaRefs/>
</ds:datastoreItem>
</file>

<file path=customXml/itemProps3.xml><?xml version="1.0" encoding="utf-8"?>
<ds:datastoreItem xmlns:ds="http://schemas.openxmlformats.org/officeDocument/2006/customXml" ds:itemID="{56C8BFB2-A911-4310-9D4A-421D773FAFA6}">
  <ds:schemaRefs/>
</ds:datastoreItem>
</file>

<file path=customXml/itemProps4.xml><?xml version="1.0" encoding="utf-8"?>
<ds:datastoreItem xmlns:ds="http://schemas.openxmlformats.org/officeDocument/2006/customXml" ds:itemID="{05DC2B94-7C1B-4C14-83B0-9CD2A82C27E0}">
  <ds:schemaRefs/>
</ds:datastoreItem>
</file>

<file path=customXml/itemProps5.xml><?xml version="1.0" encoding="utf-8"?>
<ds:datastoreItem xmlns:ds="http://schemas.openxmlformats.org/officeDocument/2006/customXml" ds:itemID="{E5957E33-0059-46CE-AE7B-582F67E40B53}">
  <ds:schemaRefs/>
</ds:datastoreItem>
</file>

<file path=customXml/itemProps6.xml><?xml version="1.0" encoding="utf-8"?>
<ds:datastoreItem xmlns:ds="http://schemas.openxmlformats.org/officeDocument/2006/customXml" ds:itemID="{11FAAC39-0A3A-4CC2-A9C1-60940B78AE1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31652</TotalTime>
  <Words>3198</Words>
  <Application>Microsoft Macintosh PowerPoint</Application>
  <PresentationFormat>Custom</PresentationFormat>
  <Paragraphs>627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Verdana</vt:lpstr>
      <vt:lpstr>Wingdings</vt:lpstr>
      <vt:lpstr>Blank</vt:lpstr>
      <vt:lpstr>Custom Design</vt:lpstr>
      <vt:lpstr>PowerPoint Presentation</vt:lpstr>
      <vt:lpstr>Industrial Wireless Networks</vt:lpstr>
      <vt:lpstr>whoami</vt:lpstr>
      <vt:lpstr>Lecture Outline</vt:lpstr>
      <vt:lpstr>Requirements of (Industrial) Networked Embedded Systems</vt:lpstr>
      <vt:lpstr>Requirements of (Industrial) Networked Embedded Systems</vt:lpstr>
      <vt:lpstr>Industrial Embedded Networks</vt:lpstr>
      <vt:lpstr>Industrial Wireless Networks</vt:lpstr>
      <vt:lpstr>IEEE 802.15.4 PHY</vt:lpstr>
      <vt:lpstr>IEEE 802.15.4 MAC</vt:lpstr>
      <vt:lpstr>IEEE 802.15.4 TSCH</vt:lpstr>
      <vt:lpstr>TSCH Features</vt:lpstr>
      <vt:lpstr>The Problem of Synchronous Communication</vt:lpstr>
      <vt:lpstr>The Problem of Synchronous Communication</vt:lpstr>
      <vt:lpstr>Guard Time</vt:lpstr>
      <vt:lpstr>Implicit Synchronisation</vt:lpstr>
      <vt:lpstr>TSCH: Timeslots and Time Synchronisation</vt:lpstr>
      <vt:lpstr>TSCH: Timeslot</vt:lpstr>
      <vt:lpstr>TSCH: Guard Time</vt:lpstr>
      <vt:lpstr>TSCH: Frame-Based and ACK-Based Synchronisation</vt:lpstr>
      <vt:lpstr>TSCH: Absolute Slot Number</vt:lpstr>
      <vt:lpstr>TSCH: Slot frame and Schedule</vt:lpstr>
      <vt:lpstr>TSCH: The Schedule Controls Several Performance Metrics</vt:lpstr>
      <vt:lpstr>TSCH: Slot Frame Size</vt:lpstr>
      <vt:lpstr>TSCH Schedule: Dedicated Slots</vt:lpstr>
      <vt:lpstr>TSCH Schedule: How many slots?</vt:lpstr>
      <vt:lpstr>TSCH Schedule: How many slots?</vt:lpstr>
      <vt:lpstr>TSCH Schedule: Broadcast Slots</vt:lpstr>
      <vt:lpstr>Slots Are Limited</vt:lpstr>
      <vt:lpstr>TSCH Schedule: Shared Slots</vt:lpstr>
      <vt:lpstr>TSCH Schedule: Multiple Channels</vt:lpstr>
      <vt:lpstr>Some Channels are better than others</vt:lpstr>
      <vt:lpstr>TSCH: Channel Hopping</vt:lpstr>
      <vt:lpstr>Slot Frame Size vs Channel Hopping Sequence Size</vt:lpstr>
      <vt:lpstr>The TSCH Schedule</vt:lpstr>
      <vt:lpstr>TSCH Schedule</vt:lpstr>
      <vt:lpstr>Channel Selection</vt:lpstr>
      <vt:lpstr>TSCH Scheduler</vt:lpstr>
      <vt:lpstr>Static Scheduling</vt:lpstr>
      <vt:lpstr>Dynamic Scheduling</vt:lpstr>
      <vt:lpstr>IETF Minimal Schedule and 6top</vt:lpstr>
      <vt:lpstr>Autonomous Scheduling</vt:lpstr>
      <vt:lpstr>Joining a TSCH Network</vt:lpstr>
      <vt:lpstr>Searching for an EB packet</vt:lpstr>
      <vt:lpstr>Summary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Xenofon Fafoutis</cp:lastModifiedBy>
  <cp:revision>351</cp:revision>
  <dcterms:created xsi:type="dcterms:W3CDTF">2017-07-31T08:31:56Z</dcterms:created>
  <dcterms:modified xsi:type="dcterms:W3CDTF">2024-07-15T12:18:14Z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636694149937785349</vt:lpwstr>
  </property>
  <property fmtid="{D5CDD505-2E9C-101B-9397-08002B2CF9AE}" pid="6" name="TemplafyLanguageCode">
    <vt:lpwstr>en-GB</vt:lpwstr>
  </property>
</Properties>
</file>